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8" d="100"/>
          <a:sy n="58" d="100"/>
        </p:scale>
        <p:origin x="140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mailto:https://github.com/aniketchakraborty2001/IBM_Data_Science_Capstone_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mailto:https://github.com/aniket-chakraborty2001/IBM_Data_Science_Capstone_Project/blob/main/EDA_Data_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mailto:https://github.com/aniket-chakraborty2001/IBM_Data_Science_Capstone_Project/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mailto:https://github.com/aniket-chakraborty2001/IBM_Data_Science_Capstone_Project/blob/main/Data_Visualization_Using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mailto:https://github.com/aniket-chakraborty2001/IBM_Data_Science_Capstone_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mailto:https://github.com/aniket-chakraborty2001/IBM_Data_Science_Capstone_Project/blob/main/SpaceX%20Machine%20Learning%20Mode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mailto:https://github.com/aniket-chakraborty2001/IBM_Data_Science_Capstone_Project/blob/main/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mailto:https://github.com/aniket-chakraborty2001/IBM_Data_Science_Capstone_Project/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714985" cy="954107"/>
          </a:xfrm>
          <a:prstGeom prst="rect">
            <a:avLst/>
          </a:prstGeom>
          <a:noFill/>
        </p:spPr>
        <p:txBody>
          <a:bodyPr wrap="square" lIns="91440" tIns="45720" rIns="91440" bIns="45720" rtlCol="0" anchor="t">
            <a:spAutoFit/>
          </a:bodyPr>
          <a:lstStyle/>
          <a:p>
            <a:r>
              <a:rPr lang="en-US" sz="2800" dirty="0">
                <a:solidFill>
                  <a:schemeClr val="bg2"/>
                </a:solidFill>
                <a:latin typeface="Abadi"/>
                <a:ea typeface="SF Pro" pitchFamily="2" charset="0"/>
                <a:cs typeface="SF Pro" pitchFamily="2" charset="0"/>
              </a:rPr>
              <a:t>Aniket Chakraborty</a:t>
            </a:r>
          </a:p>
          <a:p>
            <a:r>
              <a:rPr lang="en-US" sz="2800" dirty="0">
                <a:solidFill>
                  <a:schemeClr val="bg2"/>
                </a:solidFill>
                <a:latin typeface="Abadi" panose="020B0604020104020204" pitchFamily="34" charset="0"/>
                <a:ea typeface="SF Pro" pitchFamily="2" charset="0"/>
                <a:cs typeface="SF Pro" pitchFamily="2" charset="0"/>
              </a:rPr>
              <a:t>2</a:t>
            </a:r>
            <a:r>
              <a:rPr lang="en-US" sz="2800" baseline="30000" dirty="0">
                <a:solidFill>
                  <a:schemeClr val="bg2"/>
                </a:solidFill>
                <a:latin typeface="Abadi" panose="020B0604020104020204" pitchFamily="34" charset="0"/>
                <a:ea typeface="SF Pro" pitchFamily="2" charset="0"/>
                <a:cs typeface="SF Pro" pitchFamily="2" charset="0"/>
              </a:rPr>
              <a:t>nd</a:t>
            </a:r>
            <a:r>
              <a:rPr lang="en-US" sz="2800" dirty="0">
                <a:solidFill>
                  <a:schemeClr val="bg2"/>
                </a:solidFill>
                <a:latin typeface="Abadi" panose="020B0604020104020204" pitchFamily="34" charset="0"/>
                <a:ea typeface="SF Pro" pitchFamily="2" charset="0"/>
                <a:cs typeface="SF Pro" pitchFamily="2" charset="0"/>
              </a:rPr>
              <a:t> November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400" dirty="0">
                <a:solidFill>
                  <a:schemeClr val="accent3">
                    <a:lumMod val="25000"/>
                  </a:schemeClr>
                </a:solidFill>
                <a:latin typeface="Abadi" panose="020B0604020104020204" pitchFamily="34" charset="0"/>
              </a:rPr>
              <a:t>We performed exploratory data analysis and determined the training labels.</a:t>
            </a:r>
          </a:p>
          <a:p>
            <a:r>
              <a:rPr lang="en-US" sz="24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400" dirty="0">
                <a:solidFill>
                  <a:schemeClr val="accent3">
                    <a:lumMod val="25000"/>
                  </a:schemeClr>
                </a:solidFill>
                <a:latin typeface="Abadi" panose="020B0604020104020204" pitchFamily="34" charset="0"/>
              </a:rPr>
              <a:t>We created landing outcome label from outcome column and exported the results to csv.</a:t>
            </a:r>
          </a:p>
          <a:p>
            <a:r>
              <a:rPr lang="en-US" sz="2400" dirty="0">
                <a:solidFill>
                  <a:schemeClr val="accent3">
                    <a:lumMod val="25000"/>
                  </a:schemeClr>
                </a:solidFill>
                <a:latin typeface="Abadi" panose="020B0604020104020204" pitchFamily="34" charset="0"/>
              </a:rPr>
              <a:t>To get the link </a:t>
            </a:r>
            <a:r>
              <a:rPr lang="en-US" sz="2400" dirty="0">
                <a:solidFill>
                  <a:schemeClr val="accent3">
                    <a:lumMod val="25000"/>
                  </a:schemeClr>
                </a:solidFill>
                <a:latin typeface="Abadi" panose="020B0604020104020204" pitchFamily="34" charset="0"/>
                <a:hlinkClick r:id="rId3"/>
              </a:rPr>
              <a:t>Click Here</a:t>
            </a:r>
            <a:endParaRPr lang="en-US" sz="2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8470751-4046-4A07-86D0-382F36ED5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137036" y="741082"/>
            <a:ext cx="10005161" cy="9496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dirty="0">
                <a:solidFill>
                  <a:srgbClr val="0070C0"/>
                </a:solidFill>
                <a:latin typeface="Abadi" panose="020B0604020104020204" pitchFamily="34" charset="0"/>
                <a:ea typeface="+mj-ea"/>
                <a:cs typeface="+mj-cs"/>
              </a:rPr>
              <a:t>EDA with Data Visualization</a:t>
            </a:r>
          </a:p>
        </p:txBody>
      </p:sp>
      <p:sp>
        <p:nvSpPr>
          <p:cNvPr id="19" name="Freeform: Shape 18">
            <a:extLst>
              <a:ext uri="{FF2B5EF4-FFF2-40B4-BE49-F238E27FC236}">
                <a16:creationId xmlns:a16="http://schemas.microsoft.com/office/drawing/2014/main" id="{798DAB7D-3A31-4ABA-87BC-3DC434358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48399"/>
            <a:ext cx="12192000" cy="609602"/>
          </a:xfrm>
          <a:custGeom>
            <a:avLst/>
            <a:gdLst>
              <a:gd name="connsiteX0" fmla="*/ 5427496 w 12192000"/>
              <a:gd name="connsiteY0" fmla="*/ 48 h 843657"/>
              <a:gd name="connsiteX1" fmla="*/ 5725893 w 12192000"/>
              <a:gd name="connsiteY1" fmla="*/ 21789 h 843657"/>
              <a:gd name="connsiteX2" fmla="*/ 5843016 w 12192000"/>
              <a:gd name="connsiteY2" fmla="*/ 15229 h 843657"/>
              <a:gd name="connsiteX3" fmla="*/ 5846849 w 12192000"/>
              <a:gd name="connsiteY3" fmla="*/ 32983 h 843657"/>
              <a:gd name="connsiteX4" fmla="*/ 5899818 w 12192000"/>
              <a:gd name="connsiteY4" fmla="*/ 25502 h 843657"/>
              <a:gd name="connsiteX5" fmla="*/ 6034990 w 12192000"/>
              <a:gd name="connsiteY5" fmla="*/ 39501 h 843657"/>
              <a:gd name="connsiteX6" fmla="*/ 6231181 w 12192000"/>
              <a:gd name="connsiteY6" fmla="*/ 59432 h 843657"/>
              <a:gd name="connsiteX7" fmla="*/ 6336161 w 12192000"/>
              <a:gd name="connsiteY7" fmla="*/ 80469 h 843657"/>
              <a:gd name="connsiteX8" fmla="*/ 6424286 w 12192000"/>
              <a:gd name="connsiteY8" fmla="*/ 80202 h 843657"/>
              <a:gd name="connsiteX9" fmla="*/ 6498206 w 12192000"/>
              <a:gd name="connsiteY9" fmla="*/ 88921 h 843657"/>
              <a:gd name="connsiteX10" fmla="*/ 6524438 w 12192000"/>
              <a:gd name="connsiteY10" fmla="*/ 92235 h 843657"/>
              <a:gd name="connsiteX11" fmla="*/ 6528543 w 12192000"/>
              <a:gd name="connsiteY11" fmla="*/ 96055 h 843657"/>
              <a:gd name="connsiteX12" fmla="*/ 6550787 w 12192000"/>
              <a:gd name="connsiteY12" fmla="*/ 79748 h 843657"/>
              <a:gd name="connsiteX13" fmla="*/ 6638443 w 12192000"/>
              <a:gd name="connsiteY13" fmla="*/ 117301 h 843657"/>
              <a:gd name="connsiteX14" fmla="*/ 6639771 w 12192000"/>
              <a:gd name="connsiteY14" fmla="*/ 116273 h 843657"/>
              <a:gd name="connsiteX15" fmla="*/ 6733110 w 12192000"/>
              <a:gd name="connsiteY15" fmla="*/ 109431 h 843657"/>
              <a:gd name="connsiteX16" fmla="*/ 6823638 w 12192000"/>
              <a:gd name="connsiteY16" fmla="*/ 103653 h 843657"/>
              <a:gd name="connsiteX17" fmla="*/ 6834898 w 12192000"/>
              <a:gd name="connsiteY17" fmla="*/ 105044 h 843657"/>
              <a:gd name="connsiteX18" fmla="*/ 6835271 w 12192000"/>
              <a:gd name="connsiteY18" fmla="*/ 104811 h 843657"/>
              <a:gd name="connsiteX19" fmla="*/ 6847445 w 12192000"/>
              <a:gd name="connsiteY19" fmla="*/ 105763 h 843657"/>
              <a:gd name="connsiteX20" fmla="*/ 6855429 w 12192000"/>
              <a:gd name="connsiteY20" fmla="*/ 107584 h 843657"/>
              <a:gd name="connsiteX21" fmla="*/ 6923302 w 12192000"/>
              <a:gd name="connsiteY21" fmla="*/ 131290 h 843657"/>
              <a:gd name="connsiteX22" fmla="*/ 7046891 w 12192000"/>
              <a:gd name="connsiteY22" fmla="*/ 109264 h 843657"/>
              <a:gd name="connsiteX23" fmla="*/ 7233811 w 12192000"/>
              <a:gd name="connsiteY23" fmla="*/ 127598 h 843657"/>
              <a:gd name="connsiteX24" fmla="*/ 7371301 w 12192000"/>
              <a:gd name="connsiteY24" fmla="*/ 118421 h 843657"/>
              <a:gd name="connsiteX25" fmla="*/ 7574701 w 12192000"/>
              <a:gd name="connsiteY25" fmla="*/ 190435 h 843657"/>
              <a:gd name="connsiteX26" fmla="*/ 7580910 w 12192000"/>
              <a:gd name="connsiteY26" fmla="*/ 199699 h 843657"/>
              <a:gd name="connsiteX27" fmla="*/ 7592267 w 12192000"/>
              <a:gd name="connsiteY27" fmla="*/ 206716 h 843657"/>
              <a:gd name="connsiteX28" fmla="*/ 7594969 w 12192000"/>
              <a:gd name="connsiteY28" fmla="*/ 206552 h 843657"/>
              <a:gd name="connsiteX29" fmla="*/ 7612066 w 12192000"/>
              <a:gd name="connsiteY29" fmla="*/ 211669 h 843657"/>
              <a:gd name="connsiteX30" fmla="*/ 7613197 w 12192000"/>
              <a:gd name="connsiteY30" fmla="*/ 214836 h 843657"/>
              <a:gd name="connsiteX31" fmla="*/ 7624109 w 12192000"/>
              <a:gd name="connsiteY31" fmla="*/ 218987 h 843657"/>
              <a:gd name="connsiteX32" fmla="*/ 7643393 w 12192000"/>
              <a:gd name="connsiteY32" fmla="*/ 228895 h 843657"/>
              <a:gd name="connsiteX33" fmla="*/ 7649074 w 12192000"/>
              <a:gd name="connsiteY33" fmla="*/ 229127 h 843657"/>
              <a:gd name="connsiteX34" fmla="*/ 7681385 w 12192000"/>
              <a:gd name="connsiteY34" fmla="*/ 241546 h 843657"/>
              <a:gd name="connsiteX35" fmla="*/ 7682814 w 12192000"/>
              <a:gd name="connsiteY35" fmla="*/ 240947 h 843657"/>
              <a:gd name="connsiteX36" fmla="*/ 7696214 w 12192000"/>
              <a:gd name="connsiteY36" fmla="*/ 241085 h 843657"/>
              <a:gd name="connsiteX37" fmla="*/ 7819450 w 12192000"/>
              <a:gd name="connsiteY37" fmla="*/ 251097 h 843657"/>
              <a:gd name="connsiteX38" fmla="*/ 7826804 w 12192000"/>
              <a:gd name="connsiteY38" fmla="*/ 253271 h 843657"/>
              <a:gd name="connsiteX39" fmla="*/ 7827179 w 12192000"/>
              <a:gd name="connsiteY39" fmla="*/ 253144 h 843657"/>
              <a:gd name="connsiteX40" fmla="*/ 7835389 w 12192000"/>
              <a:gd name="connsiteY40" fmla="*/ 255095 h 843657"/>
              <a:gd name="connsiteX41" fmla="*/ 7840212 w 12192000"/>
              <a:gd name="connsiteY41" fmla="*/ 257235 h 843657"/>
              <a:gd name="connsiteX42" fmla="*/ 7854477 w 12192000"/>
              <a:gd name="connsiteY42" fmla="*/ 261452 h 843657"/>
              <a:gd name="connsiteX43" fmla="*/ 7925416 w 12192000"/>
              <a:gd name="connsiteY43" fmla="*/ 250871 h 843657"/>
              <a:gd name="connsiteX44" fmla="*/ 8027820 w 12192000"/>
              <a:gd name="connsiteY44" fmla="*/ 237431 h 843657"/>
              <a:gd name="connsiteX45" fmla="*/ 8082003 w 12192000"/>
              <a:gd name="connsiteY45" fmla="*/ 258480 h 843657"/>
              <a:gd name="connsiteX46" fmla="*/ 8258788 w 12192000"/>
              <a:gd name="connsiteY46" fmla="*/ 272192 h 843657"/>
              <a:gd name="connsiteX47" fmla="*/ 8292894 w 12192000"/>
              <a:gd name="connsiteY47" fmla="*/ 269919 h 843657"/>
              <a:gd name="connsiteX48" fmla="*/ 8297864 w 12192000"/>
              <a:gd name="connsiteY48" fmla="*/ 268332 h 843657"/>
              <a:gd name="connsiteX49" fmla="*/ 8304197 w 12192000"/>
              <a:gd name="connsiteY49" fmla="*/ 267834 h 843657"/>
              <a:gd name="connsiteX50" fmla="*/ 8320276 w 12192000"/>
              <a:gd name="connsiteY50" fmla="*/ 270133 h 843657"/>
              <a:gd name="connsiteX51" fmla="*/ 8326122 w 12192000"/>
              <a:gd name="connsiteY51" fmla="*/ 271603 h 843657"/>
              <a:gd name="connsiteX52" fmla="*/ 8335105 w 12192000"/>
              <a:gd name="connsiteY52" fmla="*/ 272466 h 843657"/>
              <a:gd name="connsiteX53" fmla="*/ 8335390 w 12192000"/>
              <a:gd name="connsiteY53" fmla="*/ 272295 h 843657"/>
              <a:gd name="connsiteX54" fmla="*/ 8383421 w 12192000"/>
              <a:gd name="connsiteY54" fmla="*/ 274638 h 843657"/>
              <a:gd name="connsiteX55" fmla="*/ 8443863 w 12192000"/>
              <a:gd name="connsiteY55" fmla="*/ 268710 h 843657"/>
              <a:gd name="connsiteX56" fmla="*/ 8467401 w 12192000"/>
              <a:gd name="connsiteY56" fmla="*/ 267736 h 843657"/>
              <a:gd name="connsiteX57" fmla="*/ 8480310 w 12192000"/>
              <a:gd name="connsiteY57" fmla="*/ 266190 h 843657"/>
              <a:gd name="connsiteX58" fmla="*/ 8481334 w 12192000"/>
              <a:gd name="connsiteY58" fmla="*/ 265430 h 843657"/>
              <a:gd name="connsiteX59" fmla="*/ 8519400 w 12192000"/>
              <a:gd name="connsiteY59" fmla="*/ 273417 h 843657"/>
              <a:gd name="connsiteX60" fmla="*/ 8673416 w 12192000"/>
              <a:gd name="connsiteY60" fmla="*/ 324197 h 843657"/>
              <a:gd name="connsiteX61" fmla="*/ 8915200 w 12192000"/>
              <a:gd name="connsiteY61" fmla="*/ 356781 h 843657"/>
              <a:gd name="connsiteX62" fmla="*/ 9059198 w 12192000"/>
              <a:gd name="connsiteY62" fmla="*/ 364924 h 843657"/>
              <a:gd name="connsiteX63" fmla="*/ 9178845 w 12192000"/>
              <a:gd name="connsiteY63" fmla="*/ 379331 h 843657"/>
              <a:gd name="connsiteX64" fmla="*/ 9291225 w 12192000"/>
              <a:gd name="connsiteY64" fmla="*/ 384156 h 843657"/>
              <a:gd name="connsiteX65" fmla="*/ 9370554 w 12192000"/>
              <a:gd name="connsiteY65" fmla="*/ 395218 h 843657"/>
              <a:gd name="connsiteX66" fmla="*/ 9413541 w 12192000"/>
              <a:gd name="connsiteY66" fmla="*/ 394032 h 843657"/>
              <a:gd name="connsiteX67" fmla="*/ 9457933 w 12192000"/>
              <a:gd name="connsiteY67" fmla="*/ 395525 h 843657"/>
              <a:gd name="connsiteX68" fmla="*/ 9592718 w 12192000"/>
              <a:gd name="connsiteY68" fmla="*/ 403735 h 843657"/>
              <a:gd name="connsiteX69" fmla="*/ 9668575 w 12192000"/>
              <a:gd name="connsiteY69" fmla="*/ 410688 h 843657"/>
              <a:gd name="connsiteX70" fmla="*/ 9715652 w 12192000"/>
              <a:gd name="connsiteY70" fmla="*/ 411123 h 843657"/>
              <a:gd name="connsiteX71" fmla="*/ 9777853 w 12192000"/>
              <a:gd name="connsiteY71" fmla="*/ 400831 h 843657"/>
              <a:gd name="connsiteX72" fmla="*/ 9851249 w 12192000"/>
              <a:gd name="connsiteY72" fmla="*/ 415333 h 843657"/>
              <a:gd name="connsiteX73" fmla="*/ 9976759 w 12192000"/>
              <a:gd name="connsiteY73" fmla="*/ 429768 h 843657"/>
              <a:gd name="connsiteX74" fmla="*/ 10190155 w 12192000"/>
              <a:gd name="connsiteY74" fmla="*/ 473343 h 843657"/>
              <a:gd name="connsiteX75" fmla="*/ 10283621 w 12192000"/>
              <a:gd name="connsiteY75" fmla="*/ 482672 h 843657"/>
              <a:gd name="connsiteX76" fmla="*/ 10363623 w 12192000"/>
              <a:gd name="connsiteY76" fmla="*/ 479281 h 843657"/>
              <a:gd name="connsiteX77" fmla="*/ 10418680 w 12192000"/>
              <a:gd name="connsiteY77" fmla="*/ 481335 h 843657"/>
              <a:gd name="connsiteX78" fmla="*/ 10476232 w 12192000"/>
              <a:gd name="connsiteY78" fmla="*/ 487929 h 843657"/>
              <a:gd name="connsiteX79" fmla="*/ 10477443 w 12192000"/>
              <a:gd name="connsiteY79" fmla="*/ 488348 h 843657"/>
              <a:gd name="connsiteX80" fmla="*/ 10478546 w 12192000"/>
              <a:gd name="connsiteY80" fmla="*/ 484593 h 843657"/>
              <a:gd name="connsiteX81" fmla="*/ 10522544 w 12192000"/>
              <a:gd name="connsiteY81" fmla="*/ 483599 h 843657"/>
              <a:gd name="connsiteX82" fmla="*/ 10525940 w 12192000"/>
              <a:gd name="connsiteY82" fmla="*/ 488575 h 843657"/>
              <a:gd name="connsiteX83" fmla="*/ 10527978 w 12192000"/>
              <a:gd name="connsiteY83" fmla="*/ 487468 h 843657"/>
              <a:gd name="connsiteX84" fmla="*/ 10551856 w 12192000"/>
              <a:gd name="connsiteY84" fmla="*/ 495400 h 843657"/>
              <a:gd name="connsiteX85" fmla="*/ 10651180 w 12192000"/>
              <a:gd name="connsiteY85" fmla="*/ 481776 h 843657"/>
              <a:gd name="connsiteX86" fmla="*/ 10692407 w 12192000"/>
              <a:gd name="connsiteY86" fmla="*/ 479535 h 843657"/>
              <a:gd name="connsiteX87" fmla="*/ 10805173 w 12192000"/>
              <a:gd name="connsiteY87" fmla="*/ 469286 h 843657"/>
              <a:gd name="connsiteX88" fmla="*/ 10918240 w 12192000"/>
              <a:gd name="connsiteY88" fmla="*/ 455873 h 843657"/>
              <a:gd name="connsiteX89" fmla="*/ 10985893 w 12192000"/>
              <a:gd name="connsiteY89" fmla="*/ 430155 h 843657"/>
              <a:gd name="connsiteX90" fmla="*/ 11078762 w 12192000"/>
              <a:gd name="connsiteY90" fmla="*/ 421051 h 843657"/>
              <a:gd name="connsiteX91" fmla="*/ 11113454 w 12192000"/>
              <a:gd name="connsiteY91" fmla="*/ 390853 h 843657"/>
              <a:gd name="connsiteX92" fmla="*/ 11262187 w 12192000"/>
              <a:gd name="connsiteY92" fmla="*/ 378634 h 843657"/>
              <a:gd name="connsiteX93" fmla="*/ 11357725 w 12192000"/>
              <a:gd name="connsiteY93" fmla="*/ 347628 h 843657"/>
              <a:gd name="connsiteX94" fmla="*/ 11514053 w 12192000"/>
              <a:gd name="connsiteY94" fmla="*/ 323566 h 843657"/>
              <a:gd name="connsiteX95" fmla="*/ 11560799 w 12192000"/>
              <a:gd name="connsiteY95" fmla="*/ 310945 h 843657"/>
              <a:gd name="connsiteX96" fmla="*/ 11555095 w 12192000"/>
              <a:gd name="connsiteY96" fmla="*/ 330247 h 843657"/>
              <a:gd name="connsiteX97" fmla="*/ 11601935 w 12192000"/>
              <a:gd name="connsiteY97" fmla="*/ 336765 h 843657"/>
              <a:gd name="connsiteX98" fmla="*/ 11689326 w 12192000"/>
              <a:gd name="connsiteY98" fmla="*/ 303103 h 843657"/>
              <a:gd name="connsiteX99" fmla="*/ 11889311 w 12192000"/>
              <a:gd name="connsiteY99" fmla="*/ 296043 h 843657"/>
              <a:gd name="connsiteX100" fmla="*/ 11894969 w 12192000"/>
              <a:gd name="connsiteY100" fmla="*/ 296953 h 843657"/>
              <a:gd name="connsiteX101" fmla="*/ 11890989 w 12192000"/>
              <a:gd name="connsiteY101" fmla="*/ 298008 h 843657"/>
              <a:gd name="connsiteX102" fmla="*/ 11895904 w 12192000"/>
              <a:gd name="connsiteY102" fmla="*/ 297102 h 843657"/>
              <a:gd name="connsiteX103" fmla="*/ 11894969 w 12192000"/>
              <a:gd name="connsiteY103" fmla="*/ 296953 h 843657"/>
              <a:gd name="connsiteX104" fmla="*/ 11896981 w 12192000"/>
              <a:gd name="connsiteY104" fmla="*/ 296418 h 843657"/>
              <a:gd name="connsiteX105" fmla="*/ 11931533 w 12192000"/>
              <a:gd name="connsiteY105" fmla="*/ 322577 h 843657"/>
              <a:gd name="connsiteX106" fmla="*/ 11970826 w 12192000"/>
              <a:gd name="connsiteY106" fmla="*/ 284547 h 843657"/>
              <a:gd name="connsiteX107" fmla="*/ 11998411 w 12192000"/>
              <a:gd name="connsiteY107" fmla="*/ 275459 h 843657"/>
              <a:gd name="connsiteX108" fmla="*/ 12070284 w 12192000"/>
              <a:gd name="connsiteY108" fmla="*/ 252823 h 843657"/>
              <a:gd name="connsiteX109" fmla="*/ 12149273 w 12192000"/>
              <a:gd name="connsiteY109" fmla="*/ 283340 h 843657"/>
              <a:gd name="connsiteX110" fmla="*/ 12192000 w 12192000"/>
              <a:gd name="connsiteY110" fmla="*/ 293933 h 843657"/>
              <a:gd name="connsiteX111" fmla="*/ 12192000 w 12192000"/>
              <a:gd name="connsiteY111" fmla="*/ 843657 h 843657"/>
              <a:gd name="connsiteX112" fmla="*/ 0 w 12192000"/>
              <a:gd name="connsiteY112" fmla="*/ 843657 h 843657"/>
              <a:gd name="connsiteX113" fmla="*/ 0 w 12192000"/>
              <a:gd name="connsiteY113" fmla="*/ 517671 h 843657"/>
              <a:gd name="connsiteX114" fmla="*/ 62970 w 12192000"/>
              <a:gd name="connsiteY114" fmla="*/ 497349 h 843657"/>
              <a:gd name="connsiteX115" fmla="*/ 163102 w 12192000"/>
              <a:gd name="connsiteY115" fmla="*/ 486965 h 843657"/>
              <a:gd name="connsiteX116" fmla="*/ 327347 w 12192000"/>
              <a:gd name="connsiteY116" fmla="*/ 474218 h 843657"/>
              <a:gd name="connsiteX117" fmla="*/ 616456 w 12192000"/>
              <a:gd name="connsiteY117" fmla="*/ 448171 h 843657"/>
              <a:gd name="connsiteX118" fmla="*/ 805377 w 12192000"/>
              <a:gd name="connsiteY118" fmla="*/ 441830 h 843657"/>
              <a:gd name="connsiteX119" fmla="*/ 937261 w 12192000"/>
              <a:gd name="connsiteY119" fmla="*/ 436268 h 843657"/>
              <a:gd name="connsiteX120" fmla="*/ 1139080 w 12192000"/>
              <a:gd name="connsiteY120" fmla="*/ 358865 h 843657"/>
              <a:gd name="connsiteX121" fmla="*/ 1319302 w 12192000"/>
              <a:gd name="connsiteY121" fmla="*/ 308917 h 843657"/>
              <a:gd name="connsiteX122" fmla="*/ 1385386 w 12192000"/>
              <a:gd name="connsiteY122" fmla="*/ 296402 h 843657"/>
              <a:gd name="connsiteX123" fmla="*/ 1404278 w 12192000"/>
              <a:gd name="connsiteY123" fmla="*/ 282186 h 843657"/>
              <a:gd name="connsiteX124" fmla="*/ 1431509 w 12192000"/>
              <a:gd name="connsiteY124" fmla="*/ 282637 h 843657"/>
              <a:gd name="connsiteX125" fmla="*/ 1479635 w 12192000"/>
              <a:gd name="connsiteY125" fmla="*/ 281452 h 843657"/>
              <a:gd name="connsiteX126" fmla="*/ 1522846 w 12192000"/>
              <a:gd name="connsiteY126" fmla="*/ 286636 h 843657"/>
              <a:gd name="connsiteX127" fmla="*/ 1744857 w 12192000"/>
              <a:gd name="connsiteY127" fmla="*/ 299498 h 843657"/>
              <a:gd name="connsiteX128" fmla="*/ 1800399 w 12192000"/>
              <a:gd name="connsiteY128" fmla="*/ 286471 h 843657"/>
              <a:gd name="connsiteX129" fmla="*/ 1829679 w 12192000"/>
              <a:gd name="connsiteY129" fmla="*/ 279899 h 843657"/>
              <a:gd name="connsiteX130" fmla="*/ 1848467 w 12192000"/>
              <a:gd name="connsiteY130" fmla="*/ 280085 h 843657"/>
              <a:gd name="connsiteX131" fmla="*/ 1919990 w 12192000"/>
              <a:gd name="connsiteY131" fmla="*/ 280551 h 843657"/>
              <a:gd name="connsiteX132" fmla="*/ 1947318 w 12192000"/>
              <a:gd name="connsiteY132" fmla="*/ 275157 h 843657"/>
              <a:gd name="connsiteX133" fmla="*/ 2052662 w 12192000"/>
              <a:gd name="connsiteY133" fmla="*/ 260377 h 843657"/>
              <a:gd name="connsiteX134" fmla="*/ 2142850 w 12192000"/>
              <a:gd name="connsiteY134" fmla="*/ 253103 h 843657"/>
              <a:gd name="connsiteX135" fmla="*/ 2207849 w 12192000"/>
              <a:gd name="connsiteY135" fmla="*/ 271590 h 843657"/>
              <a:gd name="connsiteX136" fmla="*/ 2213757 w 12192000"/>
              <a:gd name="connsiteY136" fmla="*/ 267429 h 843657"/>
              <a:gd name="connsiteX137" fmla="*/ 2258954 w 12192000"/>
              <a:gd name="connsiteY137" fmla="*/ 268589 h 843657"/>
              <a:gd name="connsiteX138" fmla="*/ 2416183 w 12192000"/>
              <a:gd name="connsiteY138" fmla="*/ 301325 h 843657"/>
              <a:gd name="connsiteX139" fmla="*/ 2504536 w 12192000"/>
              <a:gd name="connsiteY139" fmla="*/ 302799 h 843657"/>
              <a:gd name="connsiteX140" fmla="*/ 2536071 w 12192000"/>
              <a:gd name="connsiteY140" fmla="*/ 298698 h 843657"/>
              <a:gd name="connsiteX141" fmla="*/ 2588893 w 12192000"/>
              <a:gd name="connsiteY141" fmla="*/ 292112 h 843657"/>
              <a:gd name="connsiteX142" fmla="*/ 2628809 w 12192000"/>
              <a:gd name="connsiteY142" fmla="*/ 275805 h 843657"/>
              <a:gd name="connsiteX143" fmla="*/ 2672807 w 12192000"/>
              <a:gd name="connsiteY143" fmla="*/ 274811 h 843657"/>
              <a:gd name="connsiteX144" fmla="*/ 2682466 w 12192000"/>
              <a:gd name="connsiteY144" fmla="*/ 289307 h 843657"/>
              <a:gd name="connsiteX145" fmla="*/ 2801443 w 12192000"/>
              <a:gd name="connsiteY145" fmla="*/ 272988 h 843657"/>
              <a:gd name="connsiteX146" fmla="*/ 2842670 w 12192000"/>
              <a:gd name="connsiteY146" fmla="*/ 270747 h 843657"/>
              <a:gd name="connsiteX147" fmla="*/ 2955436 w 12192000"/>
              <a:gd name="connsiteY147" fmla="*/ 260498 h 843657"/>
              <a:gd name="connsiteX148" fmla="*/ 3068503 w 12192000"/>
              <a:gd name="connsiteY148" fmla="*/ 247085 h 843657"/>
              <a:gd name="connsiteX149" fmla="*/ 3136157 w 12192000"/>
              <a:gd name="connsiteY149" fmla="*/ 221367 h 843657"/>
              <a:gd name="connsiteX150" fmla="*/ 3229025 w 12192000"/>
              <a:gd name="connsiteY150" fmla="*/ 212263 h 843657"/>
              <a:gd name="connsiteX151" fmla="*/ 3263717 w 12192000"/>
              <a:gd name="connsiteY151" fmla="*/ 182064 h 843657"/>
              <a:gd name="connsiteX152" fmla="*/ 3412450 w 12192000"/>
              <a:gd name="connsiteY152" fmla="*/ 169845 h 843657"/>
              <a:gd name="connsiteX153" fmla="*/ 3507988 w 12192000"/>
              <a:gd name="connsiteY153" fmla="*/ 138840 h 843657"/>
              <a:gd name="connsiteX154" fmla="*/ 3664316 w 12192000"/>
              <a:gd name="connsiteY154" fmla="*/ 114777 h 843657"/>
              <a:gd name="connsiteX155" fmla="*/ 3711062 w 12192000"/>
              <a:gd name="connsiteY155" fmla="*/ 102156 h 843657"/>
              <a:gd name="connsiteX156" fmla="*/ 3705359 w 12192000"/>
              <a:gd name="connsiteY156" fmla="*/ 121458 h 843657"/>
              <a:gd name="connsiteX157" fmla="*/ 3752198 w 12192000"/>
              <a:gd name="connsiteY157" fmla="*/ 127977 h 843657"/>
              <a:gd name="connsiteX158" fmla="*/ 3839589 w 12192000"/>
              <a:gd name="connsiteY158" fmla="*/ 94314 h 843657"/>
              <a:gd name="connsiteX159" fmla="*/ 4039575 w 12192000"/>
              <a:gd name="connsiteY159" fmla="*/ 87255 h 843657"/>
              <a:gd name="connsiteX160" fmla="*/ 4045232 w 12192000"/>
              <a:gd name="connsiteY160" fmla="*/ 88164 h 843657"/>
              <a:gd name="connsiteX161" fmla="*/ 4041253 w 12192000"/>
              <a:gd name="connsiteY161" fmla="*/ 89220 h 843657"/>
              <a:gd name="connsiteX162" fmla="*/ 4046168 w 12192000"/>
              <a:gd name="connsiteY162" fmla="*/ 88314 h 843657"/>
              <a:gd name="connsiteX163" fmla="*/ 4045232 w 12192000"/>
              <a:gd name="connsiteY163" fmla="*/ 88164 h 843657"/>
              <a:gd name="connsiteX164" fmla="*/ 4047244 w 12192000"/>
              <a:gd name="connsiteY164" fmla="*/ 87630 h 843657"/>
              <a:gd name="connsiteX165" fmla="*/ 4081797 w 12192000"/>
              <a:gd name="connsiteY165" fmla="*/ 113788 h 843657"/>
              <a:gd name="connsiteX166" fmla="*/ 4121089 w 12192000"/>
              <a:gd name="connsiteY166" fmla="*/ 75758 h 843657"/>
              <a:gd name="connsiteX167" fmla="*/ 4148674 w 12192000"/>
              <a:gd name="connsiteY167" fmla="*/ 66671 h 843657"/>
              <a:gd name="connsiteX168" fmla="*/ 4220548 w 12192000"/>
              <a:gd name="connsiteY168" fmla="*/ 44035 h 843657"/>
              <a:gd name="connsiteX169" fmla="*/ 4354249 w 12192000"/>
              <a:gd name="connsiteY169" fmla="*/ 88116 h 843657"/>
              <a:gd name="connsiteX170" fmla="*/ 4549237 w 12192000"/>
              <a:gd name="connsiteY170" fmla="*/ 79806 h 843657"/>
              <a:gd name="connsiteX171" fmla="*/ 4796679 w 12192000"/>
              <a:gd name="connsiteY171" fmla="*/ 108111 h 843657"/>
              <a:gd name="connsiteX172" fmla="*/ 4928657 w 12192000"/>
              <a:gd name="connsiteY172" fmla="*/ 111604 h 843657"/>
              <a:gd name="connsiteX173" fmla="*/ 5136768 w 12192000"/>
              <a:gd name="connsiteY173" fmla="*/ 48267 h 843657"/>
              <a:gd name="connsiteX174" fmla="*/ 5320899 w 12192000"/>
              <a:gd name="connsiteY174" fmla="*/ 10821 h 843657"/>
              <a:gd name="connsiteX175" fmla="*/ 5427496 w 12192000"/>
              <a:gd name="connsiteY175" fmla="*/ 48 h 84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843657">
                <a:moveTo>
                  <a:pt x="5427496" y="48"/>
                </a:moveTo>
                <a:cubicBezTo>
                  <a:pt x="5539522" y="-1167"/>
                  <a:pt x="5660629" y="21238"/>
                  <a:pt x="5725893" y="21789"/>
                </a:cubicBezTo>
                <a:cubicBezTo>
                  <a:pt x="5728883" y="21092"/>
                  <a:pt x="5807017" y="20526"/>
                  <a:pt x="5843016" y="15229"/>
                </a:cubicBezTo>
                <a:lnTo>
                  <a:pt x="5846849" y="32983"/>
                </a:lnTo>
                <a:lnTo>
                  <a:pt x="5899818" y="25502"/>
                </a:lnTo>
                <a:cubicBezTo>
                  <a:pt x="5978576" y="29224"/>
                  <a:pt x="5979762" y="33846"/>
                  <a:pt x="6034990" y="39501"/>
                </a:cubicBezTo>
                <a:cubicBezTo>
                  <a:pt x="6090217" y="45155"/>
                  <a:pt x="6180985" y="52604"/>
                  <a:pt x="6231181" y="59432"/>
                </a:cubicBezTo>
                <a:cubicBezTo>
                  <a:pt x="6281376" y="66260"/>
                  <a:pt x="6255083" y="72671"/>
                  <a:pt x="6336161" y="80469"/>
                </a:cubicBezTo>
                <a:cubicBezTo>
                  <a:pt x="6367899" y="78809"/>
                  <a:pt x="6388398" y="79505"/>
                  <a:pt x="6424286" y="80202"/>
                </a:cubicBezTo>
                <a:lnTo>
                  <a:pt x="6498206" y="88921"/>
                </a:lnTo>
                <a:cubicBezTo>
                  <a:pt x="6511924" y="88197"/>
                  <a:pt x="6519540" y="89722"/>
                  <a:pt x="6524438" y="92235"/>
                </a:cubicBezTo>
                <a:lnTo>
                  <a:pt x="6528543" y="96055"/>
                </a:lnTo>
                <a:lnTo>
                  <a:pt x="6550787" y="79748"/>
                </a:lnTo>
                <a:lnTo>
                  <a:pt x="6638443" y="117301"/>
                </a:lnTo>
                <a:lnTo>
                  <a:pt x="6639771" y="116273"/>
                </a:lnTo>
                <a:cubicBezTo>
                  <a:pt x="6661612" y="112323"/>
                  <a:pt x="6702466" y="111534"/>
                  <a:pt x="6733110" y="109431"/>
                </a:cubicBezTo>
                <a:cubicBezTo>
                  <a:pt x="6750270" y="113134"/>
                  <a:pt x="6804803" y="100717"/>
                  <a:pt x="6823638" y="103653"/>
                </a:cubicBezTo>
                <a:lnTo>
                  <a:pt x="6834898" y="105044"/>
                </a:lnTo>
                <a:lnTo>
                  <a:pt x="6835271" y="104811"/>
                </a:lnTo>
                <a:cubicBezTo>
                  <a:pt x="6838034" y="104559"/>
                  <a:pt x="6841861" y="104809"/>
                  <a:pt x="6847445" y="105763"/>
                </a:cubicBezTo>
                <a:lnTo>
                  <a:pt x="6855429" y="107584"/>
                </a:lnTo>
                <a:lnTo>
                  <a:pt x="6923302" y="131290"/>
                </a:lnTo>
                <a:lnTo>
                  <a:pt x="7046891" y="109264"/>
                </a:lnTo>
                <a:cubicBezTo>
                  <a:pt x="7109198" y="115376"/>
                  <a:pt x="7163425" y="116966"/>
                  <a:pt x="7233811" y="127598"/>
                </a:cubicBezTo>
                <a:cubicBezTo>
                  <a:pt x="7295557" y="125883"/>
                  <a:pt x="7306408" y="101921"/>
                  <a:pt x="7371301" y="118421"/>
                </a:cubicBezTo>
                <a:cubicBezTo>
                  <a:pt x="7428238" y="129077"/>
                  <a:pt x="7510607" y="192508"/>
                  <a:pt x="7574701" y="190435"/>
                </a:cubicBezTo>
                <a:cubicBezTo>
                  <a:pt x="7575517" y="193901"/>
                  <a:pt x="7577730" y="196953"/>
                  <a:pt x="7580910" y="199699"/>
                </a:cubicBezTo>
                <a:lnTo>
                  <a:pt x="7592267" y="206716"/>
                </a:lnTo>
                <a:lnTo>
                  <a:pt x="7594969" y="206552"/>
                </a:lnTo>
                <a:cubicBezTo>
                  <a:pt x="7605059" y="207466"/>
                  <a:pt x="7609760" y="209355"/>
                  <a:pt x="7612066" y="211669"/>
                </a:cubicBezTo>
                <a:lnTo>
                  <a:pt x="7613197" y="214836"/>
                </a:lnTo>
                <a:lnTo>
                  <a:pt x="7624109" y="218987"/>
                </a:lnTo>
                <a:lnTo>
                  <a:pt x="7643393" y="228895"/>
                </a:lnTo>
                <a:lnTo>
                  <a:pt x="7649074" y="229127"/>
                </a:lnTo>
                <a:lnTo>
                  <a:pt x="7681385" y="241546"/>
                </a:lnTo>
                <a:lnTo>
                  <a:pt x="7682814" y="240947"/>
                </a:lnTo>
                <a:cubicBezTo>
                  <a:pt x="7686754" y="239889"/>
                  <a:pt x="7691050" y="239641"/>
                  <a:pt x="7696214" y="241085"/>
                </a:cubicBezTo>
                <a:lnTo>
                  <a:pt x="7819450" y="251097"/>
                </a:lnTo>
                <a:lnTo>
                  <a:pt x="7826804" y="253271"/>
                </a:lnTo>
                <a:lnTo>
                  <a:pt x="7827179" y="253144"/>
                </a:lnTo>
                <a:cubicBezTo>
                  <a:pt x="7829262" y="253251"/>
                  <a:pt x="7831866" y="253829"/>
                  <a:pt x="7835389" y="255095"/>
                </a:cubicBezTo>
                <a:lnTo>
                  <a:pt x="7840212" y="257235"/>
                </a:lnTo>
                <a:lnTo>
                  <a:pt x="7854477" y="261452"/>
                </a:lnTo>
                <a:lnTo>
                  <a:pt x="7925416" y="250871"/>
                </a:lnTo>
                <a:cubicBezTo>
                  <a:pt x="7968549" y="254776"/>
                  <a:pt x="7991532" y="223503"/>
                  <a:pt x="8027820" y="237431"/>
                </a:cubicBezTo>
                <a:cubicBezTo>
                  <a:pt x="8068225" y="241026"/>
                  <a:pt x="8049335" y="250837"/>
                  <a:pt x="8082003" y="258480"/>
                </a:cubicBezTo>
                <a:cubicBezTo>
                  <a:pt x="8118911" y="261016"/>
                  <a:pt x="8227791" y="271465"/>
                  <a:pt x="8258788" y="272192"/>
                </a:cubicBezTo>
                <a:cubicBezTo>
                  <a:pt x="8285356" y="257871"/>
                  <a:pt x="8284528" y="264250"/>
                  <a:pt x="8292894" y="269919"/>
                </a:cubicBezTo>
                <a:lnTo>
                  <a:pt x="8297864" y="268332"/>
                </a:lnTo>
                <a:lnTo>
                  <a:pt x="8304197" y="267834"/>
                </a:lnTo>
                <a:lnTo>
                  <a:pt x="8320276" y="270133"/>
                </a:lnTo>
                <a:lnTo>
                  <a:pt x="8326122" y="271603"/>
                </a:lnTo>
                <a:cubicBezTo>
                  <a:pt x="8330224" y="272389"/>
                  <a:pt x="8333047" y="272623"/>
                  <a:pt x="8335105" y="272466"/>
                </a:cubicBezTo>
                <a:lnTo>
                  <a:pt x="8335390" y="272295"/>
                </a:lnTo>
                <a:lnTo>
                  <a:pt x="8383421" y="274638"/>
                </a:lnTo>
                <a:cubicBezTo>
                  <a:pt x="8398105" y="264966"/>
                  <a:pt x="8442440" y="289516"/>
                  <a:pt x="8443863" y="268710"/>
                </a:cubicBezTo>
                <a:cubicBezTo>
                  <a:pt x="8461029" y="272153"/>
                  <a:pt x="8468950" y="281627"/>
                  <a:pt x="8467401" y="267736"/>
                </a:cubicBezTo>
                <a:cubicBezTo>
                  <a:pt x="8473175" y="268487"/>
                  <a:pt x="8477144" y="267709"/>
                  <a:pt x="8480310" y="266190"/>
                </a:cubicBezTo>
                <a:lnTo>
                  <a:pt x="8481334" y="265430"/>
                </a:lnTo>
                <a:lnTo>
                  <a:pt x="8519400" y="273417"/>
                </a:lnTo>
                <a:lnTo>
                  <a:pt x="8673416" y="324197"/>
                </a:lnTo>
                <a:cubicBezTo>
                  <a:pt x="8745894" y="327976"/>
                  <a:pt x="8849559" y="346603"/>
                  <a:pt x="8915200" y="356781"/>
                </a:cubicBezTo>
                <a:cubicBezTo>
                  <a:pt x="8932755" y="365773"/>
                  <a:pt x="9005876" y="371758"/>
                  <a:pt x="9059198" y="364924"/>
                </a:cubicBezTo>
                <a:lnTo>
                  <a:pt x="9178845" y="379331"/>
                </a:lnTo>
                <a:cubicBezTo>
                  <a:pt x="9219852" y="386336"/>
                  <a:pt x="9250133" y="384055"/>
                  <a:pt x="9291225" y="384156"/>
                </a:cubicBezTo>
                <a:cubicBezTo>
                  <a:pt x="9315636" y="387667"/>
                  <a:pt x="9329719" y="388016"/>
                  <a:pt x="9370554" y="395218"/>
                </a:cubicBezTo>
                <a:cubicBezTo>
                  <a:pt x="9378187" y="394560"/>
                  <a:pt x="9405932" y="395507"/>
                  <a:pt x="9413541" y="394032"/>
                </a:cubicBezTo>
                <a:lnTo>
                  <a:pt x="9457933" y="395525"/>
                </a:lnTo>
                <a:lnTo>
                  <a:pt x="9592718" y="403735"/>
                </a:lnTo>
                <a:cubicBezTo>
                  <a:pt x="9606379" y="409007"/>
                  <a:pt x="9655291" y="415471"/>
                  <a:pt x="9668575" y="410688"/>
                </a:cubicBezTo>
                <a:cubicBezTo>
                  <a:pt x="9679602" y="410798"/>
                  <a:pt x="9706602" y="416975"/>
                  <a:pt x="9715652" y="411123"/>
                </a:cubicBezTo>
                <a:cubicBezTo>
                  <a:pt x="9741103" y="416170"/>
                  <a:pt x="9768395" y="403710"/>
                  <a:pt x="9777853" y="400831"/>
                </a:cubicBezTo>
                <a:cubicBezTo>
                  <a:pt x="9805740" y="393796"/>
                  <a:pt x="9827401" y="416417"/>
                  <a:pt x="9851249" y="415333"/>
                </a:cubicBezTo>
                <a:cubicBezTo>
                  <a:pt x="9890629" y="418769"/>
                  <a:pt x="9948551" y="426335"/>
                  <a:pt x="9976759" y="429768"/>
                </a:cubicBezTo>
                <a:cubicBezTo>
                  <a:pt x="10039303" y="440942"/>
                  <a:pt x="10139010" y="464526"/>
                  <a:pt x="10190155" y="473343"/>
                </a:cubicBezTo>
                <a:cubicBezTo>
                  <a:pt x="10247801" y="482478"/>
                  <a:pt x="10217837" y="456410"/>
                  <a:pt x="10283621" y="482672"/>
                </a:cubicBezTo>
                <a:cubicBezTo>
                  <a:pt x="10314609" y="484053"/>
                  <a:pt x="10340423" y="481075"/>
                  <a:pt x="10363623" y="479281"/>
                </a:cubicBezTo>
                <a:cubicBezTo>
                  <a:pt x="10362575" y="468594"/>
                  <a:pt x="10390200" y="481546"/>
                  <a:pt x="10418680" y="481335"/>
                </a:cubicBezTo>
                <a:cubicBezTo>
                  <a:pt x="10435371" y="482382"/>
                  <a:pt x="10458706" y="485335"/>
                  <a:pt x="10476232" y="487929"/>
                </a:cubicBezTo>
                <a:lnTo>
                  <a:pt x="10477443" y="488348"/>
                </a:lnTo>
                <a:lnTo>
                  <a:pt x="10478546" y="484593"/>
                </a:lnTo>
                <a:cubicBezTo>
                  <a:pt x="10496869" y="473932"/>
                  <a:pt x="10504440" y="492791"/>
                  <a:pt x="10522544" y="483599"/>
                </a:cubicBezTo>
                <a:lnTo>
                  <a:pt x="10525940" y="488575"/>
                </a:lnTo>
                <a:lnTo>
                  <a:pt x="10527978" y="487468"/>
                </a:lnTo>
                <a:lnTo>
                  <a:pt x="10551856" y="495400"/>
                </a:lnTo>
                <a:lnTo>
                  <a:pt x="10651180" y="481776"/>
                </a:lnTo>
                <a:cubicBezTo>
                  <a:pt x="10666635" y="489439"/>
                  <a:pt x="10679569" y="486219"/>
                  <a:pt x="10692407" y="479535"/>
                </a:cubicBezTo>
                <a:cubicBezTo>
                  <a:pt x="10729215" y="482326"/>
                  <a:pt x="10763453" y="472539"/>
                  <a:pt x="10805173" y="469286"/>
                </a:cubicBezTo>
                <a:cubicBezTo>
                  <a:pt x="10849593" y="478609"/>
                  <a:pt x="10873661" y="459268"/>
                  <a:pt x="10918240" y="455873"/>
                </a:cubicBezTo>
                <a:cubicBezTo>
                  <a:pt x="10961126" y="475397"/>
                  <a:pt x="10948597" y="428686"/>
                  <a:pt x="10985893" y="430155"/>
                </a:cubicBezTo>
                <a:cubicBezTo>
                  <a:pt x="11045792" y="447988"/>
                  <a:pt x="10985190" y="414687"/>
                  <a:pt x="11078762" y="421051"/>
                </a:cubicBezTo>
                <a:cubicBezTo>
                  <a:pt x="11083925" y="424015"/>
                  <a:pt x="11114482" y="394913"/>
                  <a:pt x="11113454" y="390853"/>
                </a:cubicBezTo>
                <a:cubicBezTo>
                  <a:pt x="11133947" y="392405"/>
                  <a:pt x="11233066" y="373732"/>
                  <a:pt x="11262187" y="378634"/>
                </a:cubicBezTo>
                <a:cubicBezTo>
                  <a:pt x="11320092" y="367389"/>
                  <a:pt x="11316005" y="350805"/>
                  <a:pt x="11357725" y="347628"/>
                </a:cubicBezTo>
                <a:cubicBezTo>
                  <a:pt x="11394272" y="337523"/>
                  <a:pt x="11451549" y="336224"/>
                  <a:pt x="11514053" y="323566"/>
                </a:cubicBezTo>
                <a:lnTo>
                  <a:pt x="11560799" y="310945"/>
                </a:lnTo>
                <a:lnTo>
                  <a:pt x="11555095" y="330247"/>
                </a:lnTo>
                <a:cubicBezTo>
                  <a:pt x="11570115" y="329566"/>
                  <a:pt x="11599314" y="335563"/>
                  <a:pt x="11601935" y="336765"/>
                </a:cubicBezTo>
                <a:cubicBezTo>
                  <a:pt x="11636102" y="339048"/>
                  <a:pt x="11641430" y="309890"/>
                  <a:pt x="11689326" y="303103"/>
                </a:cubicBezTo>
                <a:cubicBezTo>
                  <a:pt x="11737222" y="296316"/>
                  <a:pt x="11853888" y="301002"/>
                  <a:pt x="11889311" y="296043"/>
                </a:cubicBezTo>
                <a:lnTo>
                  <a:pt x="11894969" y="296953"/>
                </a:lnTo>
                <a:lnTo>
                  <a:pt x="11890989" y="298008"/>
                </a:lnTo>
                <a:cubicBezTo>
                  <a:pt x="11892055" y="297992"/>
                  <a:pt x="11894939" y="297561"/>
                  <a:pt x="11895904" y="297102"/>
                </a:cubicBezTo>
                <a:lnTo>
                  <a:pt x="11894969" y="296953"/>
                </a:lnTo>
                <a:lnTo>
                  <a:pt x="11896981" y="296418"/>
                </a:lnTo>
                <a:cubicBezTo>
                  <a:pt x="11903286" y="295212"/>
                  <a:pt x="11910383" y="325786"/>
                  <a:pt x="11931533" y="322577"/>
                </a:cubicBezTo>
                <a:cubicBezTo>
                  <a:pt x="11942379" y="322584"/>
                  <a:pt x="11958231" y="288015"/>
                  <a:pt x="11970826" y="284547"/>
                </a:cubicBezTo>
                <a:lnTo>
                  <a:pt x="11998411" y="275459"/>
                </a:lnTo>
                <a:cubicBezTo>
                  <a:pt x="12014431" y="274432"/>
                  <a:pt x="12054264" y="253851"/>
                  <a:pt x="12070284" y="252823"/>
                </a:cubicBezTo>
                <a:cubicBezTo>
                  <a:pt x="12101953" y="269774"/>
                  <a:pt x="12127636" y="277970"/>
                  <a:pt x="12149273" y="283340"/>
                </a:cubicBezTo>
                <a:lnTo>
                  <a:pt x="12192000" y="293933"/>
                </a:lnTo>
                <a:lnTo>
                  <a:pt x="12192000" y="843657"/>
                </a:lnTo>
                <a:lnTo>
                  <a:pt x="0" y="843657"/>
                </a:lnTo>
                <a:lnTo>
                  <a:pt x="0" y="517671"/>
                </a:lnTo>
                <a:lnTo>
                  <a:pt x="62970" y="497349"/>
                </a:lnTo>
                <a:cubicBezTo>
                  <a:pt x="96818" y="489349"/>
                  <a:pt x="130274" y="485131"/>
                  <a:pt x="163102" y="486965"/>
                </a:cubicBezTo>
                <a:cubicBezTo>
                  <a:pt x="229273" y="516421"/>
                  <a:pt x="295464" y="465077"/>
                  <a:pt x="327347" y="474218"/>
                </a:cubicBezTo>
                <a:cubicBezTo>
                  <a:pt x="398278" y="461559"/>
                  <a:pt x="524389" y="465494"/>
                  <a:pt x="616456" y="448171"/>
                </a:cubicBezTo>
                <a:cubicBezTo>
                  <a:pt x="689761" y="448930"/>
                  <a:pt x="725233" y="436443"/>
                  <a:pt x="805377" y="441830"/>
                </a:cubicBezTo>
                <a:cubicBezTo>
                  <a:pt x="856514" y="450042"/>
                  <a:pt x="903636" y="447034"/>
                  <a:pt x="937261" y="436268"/>
                </a:cubicBezTo>
                <a:cubicBezTo>
                  <a:pt x="984382" y="427633"/>
                  <a:pt x="1086871" y="383843"/>
                  <a:pt x="1139080" y="358865"/>
                </a:cubicBezTo>
                <a:cubicBezTo>
                  <a:pt x="1171293" y="330806"/>
                  <a:pt x="1269341" y="356187"/>
                  <a:pt x="1319302" y="308917"/>
                </a:cubicBezTo>
                <a:cubicBezTo>
                  <a:pt x="1351293" y="315381"/>
                  <a:pt x="1370639" y="306651"/>
                  <a:pt x="1385386" y="296402"/>
                </a:cubicBezTo>
                <a:lnTo>
                  <a:pt x="1404278" y="282186"/>
                </a:lnTo>
                <a:lnTo>
                  <a:pt x="1431509" y="282637"/>
                </a:lnTo>
                <a:lnTo>
                  <a:pt x="1479635" y="281452"/>
                </a:lnTo>
                <a:lnTo>
                  <a:pt x="1522846" y="286636"/>
                </a:lnTo>
                <a:cubicBezTo>
                  <a:pt x="1607746" y="295741"/>
                  <a:pt x="1658262" y="297408"/>
                  <a:pt x="1744857" y="299498"/>
                </a:cubicBezTo>
                <a:cubicBezTo>
                  <a:pt x="1746802" y="298898"/>
                  <a:pt x="1772794" y="292779"/>
                  <a:pt x="1800399" y="286471"/>
                </a:cubicBezTo>
                <a:lnTo>
                  <a:pt x="1829679" y="279899"/>
                </a:lnTo>
                <a:lnTo>
                  <a:pt x="1848467" y="280085"/>
                </a:lnTo>
                <a:cubicBezTo>
                  <a:pt x="1862541" y="284929"/>
                  <a:pt x="1909246" y="287572"/>
                  <a:pt x="1919990" y="280551"/>
                </a:cubicBezTo>
                <a:cubicBezTo>
                  <a:pt x="1930120" y="279552"/>
                  <a:pt x="1940770" y="283009"/>
                  <a:pt x="1947318" y="275157"/>
                </a:cubicBezTo>
                <a:cubicBezTo>
                  <a:pt x="1969430" y="271795"/>
                  <a:pt x="2020074" y="264052"/>
                  <a:pt x="2052662" y="260377"/>
                </a:cubicBezTo>
                <a:cubicBezTo>
                  <a:pt x="2069011" y="271949"/>
                  <a:pt x="2098031" y="252728"/>
                  <a:pt x="2142850" y="253103"/>
                </a:cubicBezTo>
                <a:cubicBezTo>
                  <a:pt x="2160684" y="266415"/>
                  <a:pt x="2173071" y="253191"/>
                  <a:pt x="2207849" y="271590"/>
                </a:cubicBezTo>
                <a:cubicBezTo>
                  <a:pt x="2209481" y="270048"/>
                  <a:pt x="2211471" y="268648"/>
                  <a:pt x="2213757" y="267429"/>
                </a:cubicBezTo>
                <a:cubicBezTo>
                  <a:pt x="2227043" y="260354"/>
                  <a:pt x="2247279" y="260873"/>
                  <a:pt x="2258954" y="268589"/>
                </a:cubicBezTo>
                <a:cubicBezTo>
                  <a:pt x="2314759" y="293598"/>
                  <a:pt x="2367284" y="294725"/>
                  <a:pt x="2416183" y="301325"/>
                </a:cubicBezTo>
                <a:cubicBezTo>
                  <a:pt x="2471682" y="306236"/>
                  <a:pt x="2436502" y="278448"/>
                  <a:pt x="2504536" y="302799"/>
                </a:cubicBezTo>
                <a:cubicBezTo>
                  <a:pt x="2512619" y="293910"/>
                  <a:pt x="2521472" y="293787"/>
                  <a:pt x="2536071" y="298698"/>
                </a:cubicBezTo>
                <a:cubicBezTo>
                  <a:pt x="2563080" y="300400"/>
                  <a:pt x="2562424" y="277303"/>
                  <a:pt x="2588893" y="292112"/>
                </a:cubicBezTo>
                <a:cubicBezTo>
                  <a:pt x="2584764" y="279571"/>
                  <a:pt x="2640519" y="289099"/>
                  <a:pt x="2628809" y="275805"/>
                </a:cubicBezTo>
                <a:cubicBezTo>
                  <a:pt x="2647132" y="265144"/>
                  <a:pt x="2654703" y="284003"/>
                  <a:pt x="2672807" y="274811"/>
                </a:cubicBezTo>
                <a:cubicBezTo>
                  <a:pt x="2692689" y="273207"/>
                  <a:pt x="2660665" y="287642"/>
                  <a:pt x="2682466" y="289307"/>
                </a:cubicBezTo>
                <a:lnTo>
                  <a:pt x="2801443" y="272988"/>
                </a:lnTo>
                <a:cubicBezTo>
                  <a:pt x="2816898" y="280651"/>
                  <a:pt x="2829832" y="277431"/>
                  <a:pt x="2842670" y="270747"/>
                </a:cubicBezTo>
                <a:cubicBezTo>
                  <a:pt x="2879478" y="273538"/>
                  <a:pt x="2913716" y="263751"/>
                  <a:pt x="2955436" y="260498"/>
                </a:cubicBezTo>
                <a:cubicBezTo>
                  <a:pt x="2999857" y="269821"/>
                  <a:pt x="3023924" y="250480"/>
                  <a:pt x="3068503" y="247085"/>
                </a:cubicBezTo>
                <a:cubicBezTo>
                  <a:pt x="3111389" y="266609"/>
                  <a:pt x="3098860" y="219898"/>
                  <a:pt x="3136157" y="221367"/>
                </a:cubicBezTo>
                <a:cubicBezTo>
                  <a:pt x="3196055" y="239200"/>
                  <a:pt x="3135454" y="205899"/>
                  <a:pt x="3229025" y="212263"/>
                </a:cubicBezTo>
                <a:cubicBezTo>
                  <a:pt x="3234188" y="215227"/>
                  <a:pt x="3264745" y="186124"/>
                  <a:pt x="3263717" y="182064"/>
                </a:cubicBezTo>
                <a:cubicBezTo>
                  <a:pt x="3284210" y="183616"/>
                  <a:pt x="3383330" y="164943"/>
                  <a:pt x="3412450" y="169845"/>
                </a:cubicBezTo>
                <a:cubicBezTo>
                  <a:pt x="3470355" y="158600"/>
                  <a:pt x="3466269" y="142016"/>
                  <a:pt x="3507988" y="138840"/>
                </a:cubicBezTo>
                <a:cubicBezTo>
                  <a:pt x="3544535" y="128734"/>
                  <a:pt x="3601812" y="127435"/>
                  <a:pt x="3664316" y="114777"/>
                </a:cubicBezTo>
                <a:lnTo>
                  <a:pt x="3711062" y="102156"/>
                </a:lnTo>
                <a:lnTo>
                  <a:pt x="3705359" y="121458"/>
                </a:lnTo>
                <a:cubicBezTo>
                  <a:pt x="3720379" y="120778"/>
                  <a:pt x="3749577" y="126775"/>
                  <a:pt x="3752198" y="127977"/>
                </a:cubicBezTo>
                <a:cubicBezTo>
                  <a:pt x="3786365" y="130259"/>
                  <a:pt x="3791694" y="101101"/>
                  <a:pt x="3839589" y="94314"/>
                </a:cubicBezTo>
                <a:cubicBezTo>
                  <a:pt x="3887485" y="87527"/>
                  <a:pt x="4004152" y="92214"/>
                  <a:pt x="4039575" y="87255"/>
                </a:cubicBezTo>
                <a:lnTo>
                  <a:pt x="4045232" y="88164"/>
                </a:lnTo>
                <a:lnTo>
                  <a:pt x="4041253" y="89220"/>
                </a:lnTo>
                <a:cubicBezTo>
                  <a:pt x="4042318" y="89204"/>
                  <a:pt x="4045202" y="88772"/>
                  <a:pt x="4046168" y="88314"/>
                </a:cubicBezTo>
                <a:lnTo>
                  <a:pt x="4045232" y="88164"/>
                </a:lnTo>
                <a:lnTo>
                  <a:pt x="4047244" y="87630"/>
                </a:lnTo>
                <a:cubicBezTo>
                  <a:pt x="4053549" y="86424"/>
                  <a:pt x="4060647" y="116997"/>
                  <a:pt x="4081797" y="113788"/>
                </a:cubicBezTo>
                <a:cubicBezTo>
                  <a:pt x="4092642" y="113795"/>
                  <a:pt x="4108495" y="79226"/>
                  <a:pt x="4121089" y="75758"/>
                </a:cubicBezTo>
                <a:lnTo>
                  <a:pt x="4148674" y="66671"/>
                </a:lnTo>
                <a:cubicBezTo>
                  <a:pt x="4164695" y="65643"/>
                  <a:pt x="4204528" y="45062"/>
                  <a:pt x="4220548" y="44035"/>
                </a:cubicBezTo>
                <a:cubicBezTo>
                  <a:pt x="4283885" y="77935"/>
                  <a:pt x="4323280" y="76818"/>
                  <a:pt x="4354249" y="88116"/>
                </a:cubicBezTo>
                <a:cubicBezTo>
                  <a:pt x="4424521" y="97907"/>
                  <a:pt x="4455906" y="90768"/>
                  <a:pt x="4549237" y="79806"/>
                </a:cubicBezTo>
                <a:cubicBezTo>
                  <a:pt x="4622250" y="85587"/>
                  <a:pt x="4717263" y="97250"/>
                  <a:pt x="4796679" y="108111"/>
                </a:cubicBezTo>
                <a:cubicBezTo>
                  <a:pt x="4846927" y="119802"/>
                  <a:pt x="4894173" y="120032"/>
                  <a:pt x="4928657" y="111604"/>
                </a:cubicBezTo>
                <a:cubicBezTo>
                  <a:pt x="4976404" y="106223"/>
                  <a:pt x="5082489" y="69591"/>
                  <a:pt x="5136768" y="48267"/>
                </a:cubicBezTo>
                <a:cubicBezTo>
                  <a:pt x="5171389" y="22501"/>
                  <a:pt x="5266869" y="54523"/>
                  <a:pt x="5320899" y="10821"/>
                </a:cubicBezTo>
                <a:cubicBezTo>
                  <a:pt x="5353820" y="3483"/>
                  <a:pt x="5390152" y="453"/>
                  <a:pt x="5427496" y="4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7759142" y="5597687"/>
            <a:ext cx="1901566" cy="278412"/>
          </a:xfrm>
        </p:spPr>
        <p:txBody>
          <a:bodyPr/>
          <a:lstStyle/>
          <a:p>
            <a:pPr defTabSz="630936">
              <a:spcAft>
                <a:spcPts val="600"/>
              </a:spcAft>
            </a:pPr>
            <a:fld id="{5075537C-CA84-1446-933C-8E9D027F9201}" type="slidenum">
              <a:rPr lang="en-US" sz="1104" kern="1200">
                <a:solidFill>
                  <a:srgbClr val="1C7DDB"/>
                </a:solidFill>
                <a:latin typeface="Abadi" panose="020B0604020104020204" pitchFamily="34" charset="0"/>
                <a:ea typeface="+mn-ea"/>
                <a:cs typeface="+mn-cs"/>
              </a:rPr>
              <a:pPr defTabSz="630936">
                <a:spcAft>
                  <a:spcPts val="600"/>
                </a:spcAft>
              </a:pPr>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79914" y="1690688"/>
            <a:ext cx="4210494" cy="4328448"/>
          </a:xfrm>
          <a:prstGeom prst="rect">
            <a:avLst/>
          </a:prstGeom>
        </p:spPr>
        <p:txBody>
          <a:bodyPr lIns="91440" tIns="45720" rIns="91440" bIns="45720" anchor="t"/>
          <a:lstStyle/>
          <a:p>
            <a:pPr marL="157734" indent="-157734" defTabSz="630936">
              <a:lnSpc>
                <a:spcPct val="100000"/>
              </a:lnSpc>
              <a:spcBef>
                <a:spcPts val="966"/>
              </a:spcBef>
            </a:pPr>
            <a:r>
              <a:rPr lang="en-US" sz="1800" kern="1200" dirty="0">
                <a:solidFill>
                  <a:schemeClr val="accent3">
                    <a:lumMod val="25000"/>
                  </a:schemeClr>
                </a:solidFill>
                <a:latin typeface="Abadi"/>
                <a:ea typeface="+mn-ea"/>
                <a:cs typeface="+mn-cs"/>
              </a:rPr>
              <a:t>We explored the data by visualizing the relationship between flight number and launch Site, payload and launch site, success rate of each orbit type, flight number and orbit type, the launch success yearly trend. </a:t>
            </a:r>
          </a:p>
          <a:p>
            <a:pPr marL="157734" indent="-157734" defTabSz="630936">
              <a:lnSpc>
                <a:spcPct val="100000"/>
              </a:lnSpc>
              <a:spcBef>
                <a:spcPts val="966"/>
              </a:spcBef>
            </a:pPr>
            <a:endParaRPr lang="en-US" sz="1380" kern="1200" dirty="0">
              <a:solidFill>
                <a:schemeClr val="accent3">
                  <a:lumMod val="25000"/>
                </a:schemeClr>
              </a:solidFill>
              <a:latin typeface="Abadi" panose="020B0604020104020204" pitchFamily="34" charset="0"/>
              <a:ea typeface="+mn-ea"/>
              <a:cs typeface="+mn-cs"/>
            </a:endParaRPr>
          </a:p>
          <a:p>
            <a:endParaRPr lang="en-US" dirty="0"/>
          </a:p>
        </p:txBody>
      </p:sp>
      <p:pic>
        <p:nvPicPr>
          <p:cNvPr id="6" name="Picture 5" descr="A graph of a bar chart&#10;&#10;Description automatically generated with medium confidence">
            <a:extLst>
              <a:ext uri="{FF2B5EF4-FFF2-40B4-BE49-F238E27FC236}">
                <a16:creationId xmlns:a16="http://schemas.microsoft.com/office/drawing/2014/main" id="{24EB0A1E-31F7-8109-2E2D-B3802B59475F}"/>
              </a:ext>
            </a:extLst>
          </p:cNvPr>
          <p:cNvPicPr>
            <a:picLocks noChangeAspect="1"/>
          </p:cNvPicPr>
          <p:nvPr/>
        </p:nvPicPr>
        <p:blipFill>
          <a:blip r:embed="rId2"/>
          <a:stretch>
            <a:fillRect/>
          </a:stretch>
        </p:blipFill>
        <p:spPr>
          <a:xfrm>
            <a:off x="1713409" y="3797762"/>
            <a:ext cx="3041046" cy="1723535"/>
          </a:xfrm>
          <a:prstGeom prst="rect">
            <a:avLst/>
          </a:prstGeom>
        </p:spPr>
      </p:pic>
      <p:pic>
        <p:nvPicPr>
          <p:cNvPr id="11" name="Picture 10" descr="A graph with a line&#10;&#10;Description automatically generated">
            <a:extLst>
              <a:ext uri="{FF2B5EF4-FFF2-40B4-BE49-F238E27FC236}">
                <a16:creationId xmlns:a16="http://schemas.microsoft.com/office/drawing/2014/main" id="{BFC62A29-4BFA-600F-40B8-939A5C27BB90}"/>
              </a:ext>
            </a:extLst>
          </p:cNvPr>
          <p:cNvPicPr>
            <a:picLocks noChangeAspect="1"/>
          </p:cNvPicPr>
          <p:nvPr/>
        </p:nvPicPr>
        <p:blipFill>
          <a:blip r:embed="rId3"/>
          <a:stretch>
            <a:fillRect/>
          </a:stretch>
        </p:blipFill>
        <p:spPr>
          <a:xfrm>
            <a:off x="5943828" y="3429001"/>
            <a:ext cx="4048069" cy="1990856"/>
          </a:xfrm>
          <a:prstGeom prst="rect">
            <a:avLst/>
          </a:prstGeom>
        </p:spPr>
      </p:pic>
      <p:sp>
        <p:nvSpPr>
          <p:cNvPr id="12" name="TextBox 11">
            <a:extLst>
              <a:ext uri="{FF2B5EF4-FFF2-40B4-BE49-F238E27FC236}">
                <a16:creationId xmlns:a16="http://schemas.microsoft.com/office/drawing/2014/main" id="{A5B5E7AE-86F1-73E7-7814-0CC81761EE31}"/>
              </a:ext>
            </a:extLst>
          </p:cNvPr>
          <p:cNvSpPr txBox="1"/>
          <p:nvPr/>
        </p:nvSpPr>
        <p:spPr>
          <a:xfrm>
            <a:off x="6096001" y="1886567"/>
            <a:ext cx="5046196" cy="646331"/>
          </a:xfrm>
          <a:prstGeom prst="rect">
            <a:avLst/>
          </a:prstGeom>
          <a:noFill/>
        </p:spPr>
        <p:txBody>
          <a:bodyPr wrap="square" rtlCol="0">
            <a:spAutoFit/>
          </a:bodyPr>
          <a:lstStyle/>
          <a:p>
            <a:pPr defTabSz="630936">
              <a:spcAft>
                <a:spcPts val="600"/>
              </a:spcAft>
            </a:pPr>
            <a:r>
              <a:rPr lang="en-US" sz="3600" kern="1200" dirty="0">
                <a:solidFill>
                  <a:schemeClr val="tx1"/>
                </a:solidFill>
                <a:latin typeface="+mn-lt"/>
                <a:ea typeface="+mn-ea"/>
                <a:cs typeface="+mn-cs"/>
              </a:rPr>
              <a:t>To get the link </a:t>
            </a:r>
            <a:r>
              <a:rPr lang="en-US" sz="3600" kern="1200" dirty="0">
                <a:solidFill>
                  <a:schemeClr val="tx1"/>
                </a:solidFill>
                <a:latin typeface="+mn-lt"/>
                <a:ea typeface="+mn-ea"/>
                <a:cs typeface="+mn-cs"/>
                <a:hlinkClick r:id="rId4"/>
              </a:rPr>
              <a:t>Click Here</a:t>
            </a:r>
            <a:r>
              <a:rPr lang="en-US" sz="1656" kern="1200" dirty="0">
                <a:solidFill>
                  <a:schemeClr val="tx1"/>
                </a:solidFill>
                <a:latin typeface="+mn-lt"/>
                <a:ea typeface="+mn-ea"/>
                <a:cs typeface="+mn-cs"/>
              </a:rPr>
              <a:t>  </a:t>
            </a:r>
            <a:r>
              <a:rPr lang="en-US" sz="1242" kern="1200" dirty="0">
                <a:solidFill>
                  <a:schemeClr val="tx1"/>
                </a:solidFill>
                <a:latin typeface="+mn-lt"/>
                <a:ea typeface="+mn-ea"/>
                <a:cs typeface="+mn-cs"/>
              </a:rPr>
              <a:t> </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620636"/>
          </a:xfrm>
          <a:prstGeom prst="rect">
            <a:avLst/>
          </a:prstGeom>
        </p:spPr>
        <p:txBody>
          <a:bodyPr lIns="91440" tIns="45720" rIns="91440" bIns="45720" anchor="t"/>
          <a:lstStyle/>
          <a:p>
            <a:pPr>
              <a:lnSpc>
                <a:spcPct val="100000"/>
              </a:lnSpc>
              <a:spcBef>
                <a:spcPts val="600"/>
              </a:spcBef>
            </a:pPr>
            <a:r>
              <a:rPr lang="en-US" sz="2200" dirty="0">
                <a:solidFill>
                  <a:schemeClr val="accent3">
                    <a:lumMod val="25000"/>
                  </a:schemeClr>
                </a:solidFill>
                <a:latin typeface="Abadi"/>
              </a:rPr>
              <a:t>We loaded the SpaceX dataset into a Db2 database without leaving the Jupyter notebook.</a:t>
            </a:r>
          </a:p>
          <a:p>
            <a:pPr>
              <a:lnSpc>
                <a:spcPct val="100000"/>
              </a:lnSpc>
              <a:spcBef>
                <a:spcPts val="600"/>
              </a:spcBef>
            </a:pPr>
            <a:endParaRPr lang="en-US" sz="2200" dirty="0">
              <a:solidFill>
                <a:schemeClr val="accent3">
                  <a:lumMod val="25000"/>
                </a:schemeClr>
              </a:solidFill>
              <a:latin typeface="Abadi"/>
            </a:endParaRPr>
          </a:p>
          <a:p>
            <a:pPr>
              <a:lnSpc>
                <a:spcPct val="100000"/>
              </a:lnSpc>
              <a:spcBef>
                <a:spcPts val="600"/>
              </a:spcBef>
            </a:pPr>
            <a:r>
              <a:rPr lang="en-US" sz="2200" dirty="0">
                <a:solidFill>
                  <a:schemeClr val="accent3">
                    <a:lumMod val="25000"/>
                  </a:schemeClr>
                </a:solidFill>
                <a:latin typeface="Abadi"/>
              </a:rPr>
              <a:t>To get the link </a:t>
            </a:r>
            <a:r>
              <a:rPr lang="en-US" sz="2200" dirty="0">
                <a:solidFill>
                  <a:schemeClr val="accent3">
                    <a:lumMod val="25000"/>
                  </a:schemeClr>
                </a:solidFill>
                <a:latin typeface="Abadi"/>
                <a:hlinkClick r:id="rId3"/>
              </a:rPr>
              <a:t>Click Here</a:t>
            </a:r>
            <a:endParaRPr lang="en-US" sz="2200" dirty="0">
              <a:solidFill>
                <a:schemeClr val="accent3">
                  <a:lumMod val="25000"/>
                </a:schemeClr>
              </a:solidFill>
              <a:latin typeface="Abadi"/>
            </a:endParaRPr>
          </a:p>
          <a:p>
            <a:pPr>
              <a:lnSpc>
                <a:spcPct val="100000"/>
              </a:lnSpc>
              <a:spcBef>
                <a:spcPts val="600"/>
              </a:spcBef>
            </a:pPr>
            <a:endParaRPr lang="en-US" sz="2200" dirty="0">
              <a:solidFill>
                <a:schemeClr val="accent3">
                  <a:lumMod val="25000"/>
                </a:schemeClr>
              </a:solidFill>
              <a:latin typeface="Abadi"/>
            </a:endParaRPr>
          </a:p>
          <a:p>
            <a:pPr>
              <a:lnSpc>
                <a:spcPct val="100000"/>
              </a:lnSpc>
              <a:spcBef>
                <a:spcPts val="6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6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6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6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6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600"/>
              </a:spcBef>
              <a:buFontTx/>
              <a:buChar char="-"/>
            </a:pPr>
            <a:r>
              <a:rPr lang="en-US" sz="1700" dirty="0">
                <a:solidFill>
                  <a:schemeClr val="bg2">
                    <a:lumMod val="50000"/>
                  </a:schemeClr>
                </a:solidFill>
                <a:latin typeface="Abadi"/>
              </a:rPr>
              <a:t>The failed landing outcomes in drone ship, their booster version and launch site names.</a:t>
            </a:r>
          </a:p>
          <a:p>
            <a:pPr marL="457200" lvl="1" indent="0">
              <a:lnSpc>
                <a:spcPct val="100000"/>
              </a:lnSpc>
              <a:spcBef>
                <a:spcPts val="6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9272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 Using the color-labeled marker clusters, we identified which launch sites have relatively high success rate. We calculated the distances between a launch site to its proximities. We answered some question for instance:</a:t>
            </a:r>
          </a:p>
          <a:p>
            <a:pPr lvl="1">
              <a:lnSpc>
                <a:spcPct val="100000"/>
              </a:lnSpc>
              <a:spcBef>
                <a:spcPts val="6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6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To get the link </a:t>
            </a:r>
            <a:r>
              <a:rPr lang="en-US" sz="2200" dirty="0">
                <a:solidFill>
                  <a:schemeClr val="accent3">
                    <a:lumMod val="25000"/>
                  </a:schemeClr>
                </a:solidFill>
                <a:latin typeface="Abadi" panose="020B0604020104020204" pitchFamily="34" charset="0"/>
                <a:hlinkClick r:id="rId3"/>
              </a:rPr>
              <a:t>Click Here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012382"/>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4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4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400" dirty="0">
                <a:solidFill>
                  <a:schemeClr val="accent3">
                    <a:lumMod val="25000"/>
                  </a:schemeClr>
                </a:solidFill>
                <a:latin typeface="Abadi" panose="020B0604020104020204" pitchFamily="34" charset="0"/>
              </a:rPr>
              <a:t>To get the link </a:t>
            </a:r>
            <a:r>
              <a:rPr lang="en-US" sz="2400" dirty="0">
                <a:solidFill>
                  <a:schemeClr val="accent3">
                    <a:lumMod val="25000"/>
                  </a:schemeClr>
                </a:solidFill>
                <a:latin typeface="Abadi" panose="020B0604020104020204" pitchFamily="34" charset="0"/>
                <a:hlinkClick r:id="rId3"/>
              </a:rPr>
              <a:t>Click Here</a:t>
            </a:r>
            <a:endParaRPr lang="en-US" sz="3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We loaded the data using numpy and pandas, transformed the data, split our data into training and testing.</a:t>
            </a:r>
          </a:p>
          <a:p>
            <a:pPr>
              <a:lnSpc>
                <a:spcPct val="100000"/>
              </a:lnSpc>
              <a:spcBef>
                <a:spcPts val="1400"/>
              </a:spcBef>
            </a:pPr>
            <a:r>
              <a:rPr lang="en-US" sz="2400" dirty="0">
                <a:solidFill>
                  <a:schemeClr val="accent3">
                    <a:lumMod val="25000"/>
                  </a:schemeClr>
                </a:solidFill>
                <a:latin typeface="Abadi" panose="020B0604020104020204" pitchFamily="34" charset="0"/>
              </a:rPr>
              <a:t>We built different machine learning models and tune different hyperparameters using GridSearchCV.</a:t>
            </a:r>
          </a:p>
          <a:p>
            <a:pPr>
              <a:lnSpc>
                <a:spcPct val="100000"/>
              </a:lnSpc>
              <a:spcBef>
                <a:spcPts val="1400"/>
              </a:spcBef>
            </a:pPr>
            <a:r>
              <a:rPr lang="en-US" sz="24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4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400" dirty="0">
                <a:solidFill>
                  <a:schemeClr val="accent3">
                    <a:lumMod val="25000"/>
                  </a:schemeClr>
                </a:solidFill>
                <a:latin typeface="Abadi" panose="020B0604020104020204" pitchFamily="34" charset="0"/>
              </a:rPr>
              <a:t>To get the link </a:t>
            </a:r>
            <a:r>
              <a:rPr lang="en-US" sz="2400" dirty="0">
                <a:solidFill>
                  <a:schemeClr val="accent3">
                    <a:lumMod val="25000"/>
                  </a:schemeClr>
                </a:solidFill>
                <a:latin typeface="Abadi" panose="020B0604020104020204" pitchFamily="34" charset="0"/>
                <a:hlinkClick r:id="rId3"/>
              </a:rPr>
              <a:t>Click Here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Flight Number vs. Launch Site</a:t>
            </a:r>
          </a:p>
        </p:txBody>
      </p:sp>
      <p:pic>
        <p:nvPicPr>
          <p:cNvPr id="2" name="Picture 1">
            <a:extLst>
              <a:ext uri="{FF2B5EF4-FFF2-40B4-BE49-F238E27FC236}">
                <a16:creationId xmlns:a16="http://schemas.microsoft.com/office/drawing/2014/main" id="{F80ACD5F-8175-01A6-3D0C-CA1772995F56}"/>
              </a:ext>
            </a:extLst>
          </p:cNvPr>
          <p:cNvPicPr>
            <a:picLocks noChangeAspect="1"/>
          </p:cNvPicPr>
          <p:nvPr/>
        </p:nvPicPr>
        <p:blipFill>
          <a:blip r:embed="rId2"/>
          <a:stretch>
            <a:fillRect/>
          </a:stretch>
        </p:blipFill>
        <p:spPr>
          <a:xfrm>
            <a:off x="4437987" y="881150"/>
            <a:ext cx="7299583" cy="533774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075537C-CA84-1446-933C-8E9D027F9201}" type="slidenum">
              <a:rPr lang="en-US" sz="1200" smtClean="0">
                <a:solidFill>
                  <a:schemeClr val="tx1">
                    <a:tint val="75000"/>
                  </a:schemeClr>
                </a:solidFill>
                <a:latin typeface="+mn-lt"/>
              </a:rPr>
              <a:pPr algn="l">
                <a:spcAft>
                  <a:spcPts val="600"/>
                </a:spcAft>
              </a:pPr>
              <a:t>18</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7F8B3AD8-75B1-CBA6-CD6D-F742EB873615}"/>
              </a:ext>
            </a:extLst>
          </p:cNvPr>
          <p:cNvSpPr txBox="1"/>
          <p:nvPr/>
        </p:nvSpPr>
        <p:spPr>
          <a:xfrm>
            <a:off x="638175" y="3890356"/>
            <a:ext cx="3651192" cy="2215991"/>
          </a:xfrm>
          <a:prstGeom prst="rect">
            <a:avLst/>
          </a:prstGeom>
          <a:noFill/>
        </p:spPr>
        <p:txBody>
          <a:bodyPr wrap="square" rtlCol="0">
            <a:spAutoFit/>
          </a:bodyPr>
          <a:lstStyle/>
          <a:p>
            <a:r>
              <a:rPr lang="en-US" sz="2400" dirty="0"/>
              <a:t>From the plot, we found that the larger the flight amount at a launch site, the greater the success rate at a launch site.</a:t>
            </a:r>
          </a:p>
          <a:p>
            <a:endParaRPr lang="en-US"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rgbClr val="0070C0"/>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flight number&#10;&#10;Description automatically generated">
            <a:extLst>
              <a:ext uri="{FF2B5EF4-FFF2-40B4-BE49-F238E27FC236}">
                <a16:creationId xmlns:a16="http://schemas.microsoft.com/office/drawing/2014/main" id="{8067E15B-EC57-87D4-FD3A-D09F46093EEA}"/>
              </a:ext>
            </a:extLst>
          </p:cNvPr>
          <p:cNvPicPr>
            <a:picLocks noChangeAspect="1"/>
          </p:cNvPicPr>
          <p:nvPr/>
        </p:nvPicPr>
        <p:blipFill>
          <a:blip r:embed="rId2"/>
          <a:stretch>
            <a:fillRect/>
          </a:stretch>
        </p:blipFill>
        <p:spPr>
          <a:xfrm>
            <a:off x="320040" y="3242889"/>
            <a:ext cx="11548872" cy="236751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88528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7300" dirty="0">
                <a:solidFill>
                  <a:srgbClr val="0B49CB"/>
                </a:solidFill>
                <a:latin typeface="Abadi"/>
              </a:rPr>
              <a:t>Outline</a:t>
            </a:r>
            <a:endParaRPr lang="en-US" dirty="0">
              <a:solidFill>
                <a:srgbClr val="0B49CB"/>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8881" y="457201"/>
            <a:ext cx="10909640" cy="18326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rgbClr val="0070C0"/>
                </a:solidFill>
                <a:latin typeface="Abadi" panose="020B0604020104020204" pitchFamily="34" charset="0"/>
                <a:ea typeface="+mj-ea"/>
                <a:cs typeface="+mj-cs"/>
              </a:rPr>
              <a:t>Success Rate vs. Orbit Type</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a bar chart&#10;&#10;Description automatically generated with medium confidence">
            <a:extLst>
              <a:ext uri="{FF2B5EF4-FFF2-40B4-BE49-F238E27FC236}">
                <a16:creationId xmlns:a16="http://schemas.microsoft.com/office/drawing/2014/main" id="{A77DD9CC-C7BD-8574-A291-D4127945ED2C}"/>
              </a:ext>
            </a:extLst>
          </p:cNvPr>
          <p:cNvPicPr>
            <a:picLocks noChangeAspect="1"/>
          </p:cNvPicPr>
          <p:nvPr/>
        </p:nvPicPr>
        <p:blipFill>
          <a:blip r:embed="rId2"/>
          <a:stretch>
            <a:fillRect/>
          </a:stretch>
        </p:blipFill>
        <p:spPr>
          <a:xfrm>
            <a:off x="923038" y="3124200"/>
            <a:ext cx="5544264" cy="310286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0E25D46C-B6A4-3B6B-F867-4374B3A50B8F}"/>
              </a:ext>
            </a:extLst>
          </p:cNvPr>
          <p:cNvSpPr txBox="1"/>
          <p:nvPr/>
        </p:nvSpPr>
        <p:spPr>
          <a:xfrm>
            <a:off x="7365076" y="3124200"/>
            <a:ext cx="3773979" cy="1569660"/>
          </a:xfrm>
          <a:prstGeom prst="rect">
            <a:avLst/>
          </a:prstGeom>
          <a:noFill/>
        </p:spPr>
        <p:txBody>
          <a:bodyPr wrap="square" rtlCol="0">
            <a:spAutoFit/>
          </a:bodyPr>
          <a:lstStyle/>
          <a:p>
            <a:pPr>
              <a:spcBef>
                <a:spcPts val="1400"/>
              </a:spcBef>
            </a:pPr>
            <a:r>
              <a:rPr lang="en-US" sz="2400" dirty="0">
                <a:latin typeface="Abadi" panose="020B0604020104020204" pitchFamily="34" charset="0"/>
              </a:rPr>
              <a:t>From the plot, we can see that ES-L1, GEO, HEO, SSO, VLEO had the most success rate.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rgbClr val="0070C0"/>
                </a:solidFill>
                <a:latin typeface="Abadi" panose="020B0604020104020204" pitchFamily="34" charset="0"/>
                <a:ea typeface="+mj-ea"/>
                <a:cs typeface="+mj-cs"/>
              </a:rPr>
              <a:t>Flight Number vs. Orbit Type</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flight number&#10;&#10;Description automatically generated">
            <a:extLst>
              <a:ext uri="{FF2B5EF4-FFF2-40B4-BE49-F238E27FC236}">
                <a16:creationId xmlns:a16="http://schemas.microsoft.com/office/drawing/2014/main" id="{9458A541-7B20-9A90-5FDF-CA0365C52E11}"/>
              </a:ext>
            </a:extLst>
          </p:cNvPr>
          <p:cNvPicPr>
            <a:picLocks noChangeAspect="1"/>
          </p:cNvPicPr>
          <p:nvPr/>
        </p:nvPicPr>
        <p:blipFill>
          <a:blip r:embed="rId2"/>
          <a:stretch>
            <a:fillRect/>
          </a:stretch>
        </p:blipFill>
        <p:spPr>
          <a:xfrm>
            <a:off x="638880" y="2332552"/>
            <a:ext cx="5845047" cy="388727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B3C0925B-CE53-9ECB-5EE0-90057D3BF168}"/>
              </a:ext>
            </a:extLst>
          </p:cNvPr>
          <p:cNvSpPr txBox="1"/>
          <p:nvPr/>
        </p:nvSpPr>
        <p:spPr>
          <a:xfrm>
            <a:off x="7082444" y="2651760"/>
            <a:ext cx="4073236" cy="3323987"/>
          </a:xfrm>
          <a:prstGeom prst="rect">
            <a:avLst/>
          </a:prstGeom>
          <a:noFill/>
        </p:spPr>
        <p:txBody>
          <a:bodyPr wrap="square" rtlCol="0">
            <a:spAutoFit/>
          </a:bodyPr>
          <a:lstStyle/>
          <a:p>
            <a:r>
              <a:rPr lang="en-US" sz="24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endParaRPr lang="en-US"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8881" y="457201"/>
            <a:ext cx="10909640" cy="18326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rgbClr val="0070C0"/>
                </a:solidFill>
                <a:latin typeface="Abadi" panose="020B0604020104020204" pitchFamily="34" charset="0"/>
                <a:ea typeface="+mj-ea"/>
                <a:cs typeface="+mj-cs"/>
              </a:rPr>
              <a:t>Payload vs. Orbit Type</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a number of numbers and a number of numbers&#10;&#10;Description automatically generated with medium confidence">
            <a:extLst>
              <a:ext uri="{FF2B5EF4-FFF2-40B4-BE49-F238E27FC236}">
                <a16:creationId xmlns:a16="http://schemas.microsoft.com/office/drawing/2014/main" id="{88344040-E496-178C-8F4B-465AA3865E57}"/>
              </a:ext>
            </a:extLst>
          </p:cNvPr>
          <p:cNvPicPr>
            <a:picLocks noChangeAspect="1"/>
          </p:cNvPicPr>
          <p:nvPr/>
        </p:nvPicPr>
        <p:blipFill>
          <a:blip r:embed="rId2"/>
          <a:stretch>
            <a:fillRect/>
          </a:stretch>
        </p:blipFill>
        <p:spPr>
          <a:xfrm>
            <a:off x="1022190" y="3016714"/>
            <a:ext cx="5345359" cy="310286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283E0CF7-9F1D-6B36-0EBC-714D7AF7143E}"/>
              </a:ext>
            </a:extLst>
          </p:cNvPr>
          <p:cNvSpPr txBox="1"/>
          <p:nvPr/>
        </p:nvSpPr>
        <p:spPr>
          <a:xfrm>
            <a:off x="7331825" y="2890679"/>
            <a:ext cx="4339244" cy="2246769"/>
          </a:xfrm>
          <a:prstGeom prst="rect">
            <a:avLst/>
          </a:prstGeom>
          <a:noFill/>
        </p:spPr>
        <p:txBody>
          <a:bodyPr wrap="square" rtlCol="0">
            <a:spAutoFit/>
          </a:bodyPr>
          <a:lstStyle/>
          <a:p>
            <a:pPr>
              <a:lnSpc>
                <a:spcPct val="100000"/>
              </a:lnSpc>
              <a:spcBef>
                <a:spcPts val="1400"/>
              </a:spcBef>
            </a:pPr>
            <a:r>
              <a:rPr lang="en-US" sz="28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8881" y="457201"/>
            <a:ext cx="10909640" cy="11744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rgbClr val="0070C0"/>
                </a:solidFill>
                <a:latin typeface="Abadi" panose="020B0604020104020204" pitchFamily="34" charset="0"/>
                <a:ea typeface="+mj-ea"/>
                <a:cs typeface="+mj-cs"/>
              </a:rPr>
              <a:t>Launch Success Yearly Trend</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a line&#10;&#10;Description automatically generated">
            <a:extLst>
              <a:ext uri="{FF2B5EF4-FFF2-40B4-BE49-F238E27FC236}">
                <a16:creationId xmlns:a16="http://schemas.microsoft.com/office/drawing/2014/main" id="{3FDE7D5C-8428-D287-5A2A-6F4F87EDC1D9}"/>
              </a:ext>
            </a:extLst>
          </p:cNvPr>
          <p:cNvPicPr>
            <a:picLocks noChangeAspect="1"/>
          </p:cNvPicPr>
          <p:nvPr/>
        </p:nvPicPr>
        <p:blipFill>
          <a:blip r:embed="rId2"/>
          <a:stretch>
            <a:fillRect/>
          </a:stretch>
        </p:blipFill>
        <p:spPr>
          <a:xfrm>
            <a:off x="1103469" y="2771670"/>
            <a:ext cx="4715440" cy="354810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02A1D000-54F0-ACB5-9945-7D832FC27A9F}"/>
              </a:ext>
            </a:extLst>
          </p:cNvPr>
          <p:cNvSpPr txBox="1"/>
          <p:nvPr/>
        </p:nvSpPr>
        <p:spPr>
          <a:xfrm>
            <a:off x="6517178" y="3208713"/>
            <a:ext cx="5153891" cy="1661993"/>
          </a:xfrm>
          <a:prstGeom prst="rect">
            <a:avLst/>
          </a:prstGeom>
          <a:noFill/>
        </p:spPr>
        <p:txBody>
          <a:bodyPr wrap="square" rtlCol="0">
            <a:spAutoFit/>
          </a:bodyPr>
          <a:lstStyle/>
          <a:p>
            <a:r>
              <a:rPr lang="en-US" sz="2800" dirty="0"/>
              <a:t>From the plot, we can observe that success rate since 2013 kept on increasing till 2020.</a:t>
            </a:r>
          </a:p>
          <a:p>
            <a:endParaRPr lang="en-US"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rgbClr val="0070C0"/>
                </a:solidFill>
                <a:latin typeface="Abadi" panose="020B0604020104020204" pitchFamily="34" charset="0"/>
                <a:ea typeface="+mj-ea"/>
                <a:cs typeface="+mj-cs"/>
              </a:rPr>
              <a:t>All Launch Site Names</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8F4A65C4-B330-1737-8CD2-C5964A1C4DFD}"/>
              </a:ext>
            </a:extLst>
          </p:cNvPr>
          <p:cNvPicPr>
            <a:picLocks noChangeAspect="1"/>
          </p:cNvPicPr>
          <p:nvPr/>
        </p:nvPicPr>
        <p:blipFill>
          <a:blip r:embed="rId2"/>
          <a:stretch>
            <a:fillRect/>
          </a:stretch>
        </p:blipFill>
        <p:spPr>
          <a:xfrm>
            <a:off x="670850" y="2426922"/>
            <a:ext cx="5423625" cy="358635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3E416881-81BF-999C-554B-63D7785A8E52}"/>
              </a:ext>
            </a:extLst>
          </p:cNvPr>
          <p:cNvSpPr txBox="1"/>
          <p:nvPr/>
        </p:nvSpPr>
        <p:spPr>
          <a:xfrm>
            <a:off x="6882938" y="2426922"/>
            <a:ext cx="4572000" cy="2092881"/>
          </a:xfrm>
          <a:prstGeom prst="rect">
            <a:avLst/>
          </a:prstGeom>
          <a:noFill/>
        </p:spPr>
        <p:txBody>
          <a:bodyPr wrap="square" rtlCol="0">
            <a:spAutoFit/>
          </a:bodyPr>
          <a:lstStyle/>
          <a:p>
            <a:r>
              <a:rPr lang="en-US" sz="2800" dirty="0"/>
              <a:t>We used the key word </a:t>
            </a:r>
            <a:r>
              <a:rPr lang="en-US" sz="2800" b="1" dirty="0"/>
              <a:t>DISTINCT</a:t>
            </a:r>
            <a:r>
              <a:rPr lang="en-US" sz="2800" dirty="0"/>
              <a:t> to show only unique launch sites from the SpaceX data.</a:t>
            </a:r>
          </a:p>
          <a:p>
            <a:endParaRPr lang="en-US"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8881" y="457201"/>
            <a:ext cx="10909640" cy="18326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100" kern="1200" dirty="0">
                <a:solidFill>
                  <a:srgbClr val="0070C0"/>
                </a:solidFill>
                <a:latin typeface="Abadi" panose="020B0604020104020204" pitchFamily="34" charset="0"/>
                <a:ea typeface="+mj-ea"/>
                <a:cs typeface="+mj-cs"/>
              </a:rPr>
              <a:t>Launch Site Names Begin with 'CCA'</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BF5DD1E6-E9D1-A951-996C-C708860D73AB}"/>
              </a:ext>
            </a:extLst>
          </p:cNvPr>
          <p:cNvPicPr>
            <a:picLocks noChangeAspect="1"/>
          </p:cNvPicPr>
          <p:nvPr/>
        </p:nvPicPr>
        <p:blipFill>
          <a:blip r:embed="rId2"/>
          <a:stretch>
            <a:fillRect/>
          </a:stretch>
        </p:blipFill>
        <p:spPr>
          <a:xfrm>
            <a:off x="811210" y="2701336"/>
            <a:ext cx="5772470" cy="388234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09277546-B670-7E55-2E69-17814C03FFB1}"/>
              </a:ext>
            </a:extLst>
          </p:cNvPr>
          <p:cNvSpPr txBox="1"/>
          <p:nvPr/>
        </p:nvSpPr>
        <p:spPr>
          <a:xfrm>
            <a:off x="7281949" y="2701336"/>
            <a:ext cx="4572000" cy="2092881"/>
          </a:xfrm>
          <a:prstGeom prst="rect">
            <a:avLst/>
          </a:prstGeom>
          <a:noFill/>
        </p:spPr>
        <p:txBody>
          <a:bodyPr wrap="square" rtlCol="0">
            <a:spAutoFit/>
          </a:bodyPr>
          <a:lstStyle/>
          <a:p>
            <a:r>
              <a:rPr lang="en-US" sz="2800" dirty="0">
                <a:latin typeface="Abadi" panose="020B0604020104020204" pitchFamily="34" charset="0"/>
              </a:rPr>
              <a:t>We use the Wild Character LIKE with ‘%’ symbol to get the launch site names that start with ‘CCA’</a:t>
            </a:r>
          </a:p>
          <a:p>
            <a:endParaRPr lang="en-US"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DC05F5D1-E345-3A54-BDC1-CB5771E20E6C}"/>
              </a:ext>
            </a:extLst>
          </p:cNvPr>
          <p:cNvPicPr>
            <a:picLocks noChangeAspect="1"/>
          </p:cNvPicPr>
          <p:nvPr/>
        </p:nvPicPr>
        <p:blipFill>
          <a:blip r:embed="rId3"/>
          <a:stretch>
            <a:fillRect/>
          </a:stretch>
        </p:blipFill>
        <p:spPr>
          <a:xfrm>
            <a:off x="864540" y="1802642"/>
            <a:ext cx="5163271" cy="3451001"/>
          </a:xfrm>
          <a:prstGeom prst="rect">
            <a:avLst/>
          </a:prstGeom>
        </p:spPr>
      </p:pic>
      <p:sp>
        <p:nvSpPr>
          <p:cNvPr id="7" name="TextBox 6">
            <a:extLst>
              <a:ext uri="{FF2B5EF4-FFF2-40B4-BE49-F238E27FC236}">
                <a16:creationId xmlns:a16="http://schemas.microsoft.com/office/drawing/2014/main" id="{0A22C49D-978D-8452-3568-11397F38C5BC}"/>
              </a:ext>
            </a:extLst>
          </p:cNvPr>
          <p:cNvSpPr txBox="1"/>
          <p:nvPr/>
        </p:nvSpPr>
        <p:spPr>
          <a:xfrm>
            <a:off x="6700058" y="1802642"/>
            <a:ext cx="4757914" cy="2677656"/>
          </a:xfrm>
          <a:prstGeom prst="rect">
            <a:avLst/>
          </a:prstGeom>
          <a:noFill/>
        </p:spPr>
        <p:txBody>
          <a:bodyPr wrap="square" rtlCol="0">
            <a:spAutoFit/>
          </a:bodyPr>
          <a:lstStyle/>
          <a:p>
            <a:pPr>
              <a:lnSpc>
                <a:spcPct val="100000"/>
              </a:lnSpc>
              <a:spcBef>
                <a:spcPts val="1400"/>
              </a:spcBef>
            </a:pPr>
            <a:r>
              <a:rPr lang="en-US" sz="2800" dirty="0">
                <a:solidFill>
                  <a:schemeClr val="accent3">
                    <a:lumMod val="25000"/>
                  </a:schemeClr>
                </a:solidFill>
                <a:latin typeface="Abadi" panose="020B0604020104020204" pitchFamily="34" charset="0"/>
              </a:rPr>
              <a:t>We calculated the total payload carried by boosters from NASA as Total_PayloadMass using the query below. We use SUM() function</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black screen with white text&#10;&#10;Description automatically generated">
            <a:extLst>
              <a:ext uri="{FF2B5EF4-FFF2-40B4-BE49-F238E27FC236}">
                <a16:creationId xmlns:a16="http://schemas.microsoft.com/office/drawing/2014/main" id="{2205F782-34BE-C740-018B-83868D8D2EE7}"/>
              </a:ext>
            </a:extLst>
          </p:cNvPr>
          <p:cNvPicPr>
            <a:picLocks noChangeAspect="1"/>
          </p:cNvPicPr>
          <p:nvPr/>
        </p:nvPicPr>
        <p:blipFill>
          <a:blip r:embed="rId3"/>
          <a:stretch>
            <a:fillRect/>
          </a:stretch>
        </p:blipFill>
        <p:spPr>
          <a:xfrm>
            <a:off x="770011" y="1949845"/>
            <a:ext cx="5325989" cy="3037791"/>
          </a:xfrm>
          <a:prstGeom prst="rect">
            <a:avLst/>
          </a:prstGeom>
        </p:spPr>
      </p:pic>
      <p:sp>
        <p:nvSpPr>
          <p:cNvPr id="7" name="TextBox 6">
            <a:extLst>
              <a:ext uri="{FF2B5EF4-FFF2-40B4-BE49-F238E27FC236}">
                <a16:creationId xmlns:a16="http://schemas.microsoft.com/office/drawing/2014/main" id="{2762BF45-A48A-C6CB-B96D-8F58677488E1}"/>
              </a:ext>
            </a:extLst>
          </p:cNvPr>
          <p:cNvSpPr txBox="1"/>
          <p:nvPr/>
        </p:nvSpPr>
        <p:spPr>
          <a:xfrm>
            <a:off x="6733308" y="1949845"/>
            <a:ext cx="5020887" cy="2092881"/>
          </a:xfrm>
          <a:prstGeom prst="rect">
            <a:avLst/>
          </a:prstGeom>
          <a:noFill/>
        </p:spPr>
        <p:txBody>
          <a:bodyPr wrap="square" rtlCol="0">
            <a:spAutoFit/>
          </a:bodyPr>
          <a:lstStyle/>
          <a:p>
            <a:r>
              <a:rPr lang="en-US" sz="2800" dirty="0"/>
              <a:t>We calculated the average payload mass carried by booster version F9 v1.1 as 2534.66 (approximately).</a:t>
            </a:r>
          </a:p>
          <a:p>
            <a:endParaRPr lang="en-US"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CE125BB-4F83-CF37-4F5C-8666E52FB21D}"/>
              </a:ext>
            </a:extLst>
          </p:cNvPr>
          <p:cNvPicPr>
            <a:picLocks noChangeAspect="1"/>
          </p:cNvPicPr>
          <p:nvPr/>
        </p:nvPicPr>
        <p:blipFill>
          <a:blip r:embed="rId3"/>
          <a:stretch>
            <a:fillRect/>
          </a:stretch>
        </p:blipFill>
        <p:spPr>
          <a:xfrm>
            <a:off x="770011" y="1612669"/>
            <a:ext cx="10901058" cy="2726575"/>
          </a:xfrm>
          <a:prstGeom prst="rect">
            <a:avLst/>
          </a:prstGeom>
        </p:spPr>
      </p:pic>
      <p:sp>
        <p:nvSpPr>
          <p:cNvPr id="7" name="TextBox 6">
            <a:extLst>
              <a:ext uri="{FF2B5EF4-FFF2-40B4-BE49-F238E27FC236}">
                <a16:creationId xmlns:a16="http://schemas.microsoft.com/office/drawing/2014/main" id="{CC6507E3-5231-ECE3-56BB-52A81368445A}"/>
              </a:ext>
            </a:extLst>
          </p:cNvPr>
          <p:cNvSpPr txBox="1"/>
          <p:nvPr/>
        </p:nvSpPr>
        <p:spPr>
          <a:xfrm>
            <a:off x="770011" y="5102243"/>
            <a:ext cx="10119662" cy="830997"/>
          </a:xfrm>
          <a:prstGeom prst="rect">
            <a:avLst/>
          </a:prstGeom>
          <a:noFill/>
        </p:spPr>
        <p:txBody>
          <a:bodyPr wrap="square" rtlCol="0">
            <a:spAutoFit/>
          </a:bodyPr>
          <a:lstStyle/>
          <a:p>
            <a:pPr>
              <a:spcBef>
                <a:spcPts val="1400"/>
              </a:spcBef>
            </a:pPr>
            <a:r>
              <a:rPr lang="en-US" sz="2400" dirty="0"/>
              <a:t>We observed that the dates of the first successful landing outcome on ground pad was 22</a:t>
            </a:r>
            <a:r>
              <a:rPr lang="en-US" sz="2400" baseline="30000" dirty="0"/>
              <a:t>nd</a:t>
            </a:r>
            <a:r>
              <a:rPr lang="en-US" sz="2400" dirty="0"/>
              <a:t> December 2015</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9" name="Picture 8" descr="A black screen with white text&#10;&#10;Description automatically generated">
            <a:extLst>
              <a:ext uri="{FF2B5EF4-FFF2-40B4-BE49-F238E27FC236}">
                <a16:creationId xmlns:a16="http://schemas.microsoft.com/office/drawing/2014/main" id="{242C16FB-4E42-0449-77BC-0E71CD9CC9BE}"/>
              </a:ext>
            </a:extLst>
          </p:cNvPr>
          <p:cNvPicPr>
            <a:picLocks noChangeAspect="1"/>
          </p:cNvPicPr>
          <p:nvPr/>
        </p:nvPicPr>
        <p:blipFill>
          <a:blip r:embed="rId3"/>
          <a:stretch>
            <a:fillRect/>
          </a:stretch>
        </p:blipFill>
        <p:spPr>
          <a:xfrm>
            <a:off x="637032" y="1414131"/>
            <a:ext cx="10917936" cy="2865959"/>
          </a:xfrm>
          <a:prstGeom prst="rect">
            <a:avLst/>
          </a:prstGeom>
        </p:spPr>
      </p:pic>
      <p:sp>
        <p:nvSpPr>
          <p:cNvPr id="10" name="TextBox 9">
            <a:extLst>
              <a:ext uri="{FF2B5EF4-FFF2-40B4-BE49-F238E27FC236}">
                <a16:creationId xmlns:a16="http://schemas.microsoft.com/office/drawing/2014/main" id="{810A470D-B392-2AC3-FC18-4FFED364C442}"/>
              </a:ext>
            </a:extLst>
          </p:cNvPr>
          <p:cNvSpPr txBox="1"/>
          <p:nvPr/>
        </p:nvSpPr>
        <p:spPr>
          <a:xfrm>
            <a:off x="637032" y="4821382"/>
            <a:ext cx="10119637" cy="1477328"/>
          </a:xfrm>
          <a:prstGeom prst="rect">
            <a:avLst/>
          </a:prstGeom>
          <a:noFill/>
        </p:spPr>
        <p:txBody>
          <a:bodyPr wrap="square" rtlCol="0">
            <a:spAutoFit/>
          </a:bodyPr>
          <a:lstStyle/>
          <a:p>
            <a:r>
              <a:rPr lang="en-US" sz="2400" dirty="0"/>
              <a:t>We used the </a:t>
            </a:r>
            <a:r>
              <a:rPr lang="en-US" sz="2400" b="1" dirty="0"/>
              <a:t>WHERE</a:t>
            </a:r>
            <a:r>
              <a:rPr lang="en-US" sz="2400" dirty="0"/>
              <a:t> clause to filter for boosters which have successfully landed on drone ship and applied the </a:t>
            </a:r>
            <a:r>
              <a:rPr lang="en-US" sz="2400" b="1" dirty="0"/>
              <a:t>AND</a:t>
            </a:r>
            <a:r>
              <a:rPr lang="en-US" sz="2400" dirty="0"/>
              <a:t> condition to determine successful landing with payload mass greater than 4000 but less than 6000</a:t>
            </a:r>
          </a:p>
          <a:p>
            <a:endParaRPr lang="en-US"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40070"/>
            <a:ext cx="10849175" cy="539180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600"/>
              </a:spcBef>
            </a:pPr>
            <a:r>
              <a:rPr lang="en-US" sz="2400" dirty="0">
                <a:solidFill>
                  <a:schemeClr val="accent3">
                    <a:lumMod val="25000"/>
                  </a:schemeClr>
                </a:solidFill>
                <a:latin typeface="Abadi" panose="020B0604020104020204" pitchFamily="34" charset="0"/>
              </a:rPr>
              <a:t>Summary of methodologies</a:t>
            </a:r>
          </a:p>
          <a:p>
            <a:pPr lvl="1">
              <a:lnSpc>
                <a:spcPct val="100000"/>
              </a:lnSpc>
              <a:spcBef>
                <a:spcPts val="6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6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6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Data Wrangling</a:t>
            </a:r>
          </a:p>
          <a:p>
            <a:pPr lvl="1">
              <a:lnSpc>
                <a:spcPct val="100000"/>
              </a:lnSpc>
              <a:spcBef>
                <a:spcPts val="6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EDA with SQL</a:t>
            </a:r>
          </a:p>
          <a:p>
            <a:pPr lvl="1">
              <a:lnSpc>
                <a:spcPct val="100000"/>
              </a:lnSpc>
              <a:spcBef>
                <a:spcPts val="6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6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6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Machine Learning Prediction</a:t>
            </a:r>
          </a:p>
          <a:p>
            <a:pPr marL="457200" lvl="1" indent="0">
              <a:lnSpc>
                <a:spcPct val="100000"/>
              </a:lnSpc>
              <a:spcBef>
                <a:spcPts val="600"/>
              </a:spcBef>
              <a:buNone/>
            </a:pPr>
            <a:endParaRPr lang="en-US" sz="1800" dirty="0">
              <a:solidFill>
                <a:schemeClr val="accent3">
                  <a:lumMod val="25000"/>
                </a:schemeClr>
              </a:solidFill>
              <a:latin typeface="Abadi" panose="020B0604020104020204" pitchFamily="34" charset="0"/>
            </a:endParaRPr>
          </a:p>
          <a:p>
            <a:pPr>
              <a:lnSpc>
                <a:spcPct val="100000"/>
              </a:lnSpc>
              <a:spcBef>
                <a:spcPts val="600"/>
              </a:spcBef>
            </a:pPr>
            <a:r>
              <a:rPr lang="en-US" sz="2400" dirty="0">
                <a:solidFill>
                  <a:schemeClr val="accent3">
                    <a:lumMod val="25000"/>
                  </a:schemeClr>
                </a:solidFill>
                <a:latin typeface="Abadi" panose="020B0604020104020204" pitchFamily="34" charset="0"/>
              </a:rPr>
              <a:t>Summary of all results</a:t>
            </a:r>
          </a:p>
          <a:p>
            <a:pPr lvl="1">
              <a:lnSpc>
                <a:spcPct val="100000"/>
              </a:lnSpc>
              <a:spcBef>
                <a:spcPts val="600"/>
              </a:spcBef>
              <a:buFont typeface="Wingdings" panose="05000000000000000000" pitchFamily="2" charset="2"/>
              <a:buChar char="q"/>
            </a:pPr>
            <a:r>
              <a:rPr lang="en-US" sz="2000" dirty="0">
                <a:solidFill>
                  <a:schemeClr val="accent3">
                    <a:lumMod val="25000"/>
                  </a:schemeClr>
                </a:solidFill>
                <a:latin typeface="Abadi" panose="020B0604020104020204" pitchFamily="34" charset="0"/>
              </a:rPr>
              <a:t> EDA Results</a:t>
            </a:r>
          </a:p>
          <a:p>
            <a:pPr lvl="1">
              <a:lnSpc>
                <a:spcPct val="100000"/>
              </a:lnSpc>
              <a:spcBef>
                <a:spcPts val="600"/>
              </a:spcBef>
              <a:buFont typeface="Wingdings" panose="05000000000000000000" pitchFamily="2" charset="2"/>
              <a:buChar char="q"/>
            </a:pPr>
            <a:r>
              <a:rPr lang="en-US" sz="2000" dirty="0">
                <a:solidFill>
                  <a:schemeClr val="accent3">
                    <a:lumMod val="25000"/>
                  </a:schemeClr>
                </a:solidFill>
                <a:latin typeface="Abadi" panose="020B0604020104020204" pitchFamily="34" charset="0"/>
              </a:rPr>
              <a:t> Interactive Analytics Screenshot</a:t>
            </a:r>
          </a:p>
          <a:p>
            <a:pPr lvl="1">
              <a:lnSpc>
                <a:spcPct val="100000"/>
              </a:lnSpc>
              <a:spcBef>
                <a:spcPts val="600"/>
              </a:spcBef>
              <a:buFont typeface="Wingdings" panose="05000000000000000000" pitchFamily="2" charset="2"/>
              <a:buChar char="q"/>
            </a:pPr>
            <a:r>
              <a:rPr lang="en-US" sz="2000" dirty="0">
                <a:solidFill>
                  <a:schemeClr val="accent3">
                    <a:lumMod val="25000"/>
                  </a:schemeClr>
                </a:solidFill>
                <a:latin typeface="Abadi" panose="020B0604020104020204" pitchFamily="34" charset="0"/>
              </a:rPr>
              <a:t> Machine Learning Prediction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8014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207A0F10-E6B4-1D2D-8DCE-D2018EA0FF52}"/>
              </a:ext>
            </a:extLst>
          </p:cNvPr>
          <p:cNvPicPr>
            <a:picLocks noChangeAspect="1"/>
          </p:cNvPicPr>
          <p:nvPr/>
        </p:nvPicPr>
        <p:blipFill>
          <a:blip r:embed="rId3"/>
          <a:stretch>
            <a:fillRect/>
          </a:stretch>
        </p:blipFill>
        <p:spPr>
          <a:xfrm>
            <a:off x="770010" y="1523497"/>
            <a:ext cx="10687961" cy="2248214"/>
          </a:xfrm>
          <a:prstGeom prst="rect">
            <a:avLst/>
          </a:prstGeom>
        </p:spPr>
      </p:pic>
      <p:sp>
        <p:nvSpPr>
          <p:cNvPr id="7" name="TextBox 6">
            <a:extLst>
              <a:ext uri="{FF2B5EF4-FFF2-40B4-BE49-F238E27FC236}">
                <a16:creationId xmlns:a16="http://schemas.microsoft.com/office/drawing/2014/main" id="{AF1E9A63-1DAA-2EF0-DDF0-B67C8486EADB}"/>
              </a:ext>
            </a:extLst>
          </p:cNvPr>
          <p:cNvSpPr txBox="1"/>
          <p:nvPr/>
        </p:nvSpPr>
        <p:spPr>
          <a:xfrm>
            <a:off x="770011" y="4272742"/>
            <a:ext cx="10103036" cy="1231106"/>
          </a:xfrm>
          <a:prstGeom prst="rect">
            <a:avLst/>
          </a:prstGeom>
          <a:noFill/>
        </p:spPr>
        <p:txBody>
          <a:bodyPr wrap="square" rtlCol="0">
            <a:spAutoFit/>
          </a:bodyPr>
          <a:lstStyle/>
          <a:p>
            <a:r>
              <a:rPr lang="en-US" sz="2800" dirty="0"/>
              <a:t>We used wildcard like ‘%’ to filter for </a:t>
            </a:r>
            <a:r>
              <a:rPr lang="en-US" sz="2800" b="1" dirty="0"/>
              <a:t>WHERE</a:t>
            </a:r>
            <a:r>
              <a:rPr lang="en-US" sz="2800" dirty="0"/>
              <a:t> Mission Outcome was a success or a failure.</a:t>
            </a:r>
            <a:r>
              <a:rPr lang="en-US" dirty="0"/>
              <a:t> </a:t>
            </a:r>
          </a:p>
          <a:p>
            <a:endParaRPr lang="en-US"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F76B3E5A-2657-27D5-9BF5-DB167BE08DAE}"/>
              </a:ext>
            </a:extLst>
          </p:cNvPr>
          <p:cNvPicPr>
            <a:picLocks noChangeAspect="1"/>
          </p:cNvPicPr>
          <p:nvPr/>
        </p:nvPicPr>
        <p:blipFill>
          <a:blip r:embed="rId3"/>
          <a:stretch>
            <a:fillRect/>
          </a:stretch>
        </p:blipFill>
        <p:spPr>
          <a:xfrm>
            <a:off x="770012" y="1349381"/>
            <a:ext cx="7944760" cy="2407972"/>
          </a:xfrm>
          <a:prstGeom prst="rect">
            <a:avLst/>
          </a:prstGeom>
        </p:spPr>
      </p:pic>
      <p:sp>
        <p:nvSpPr>
          <p:cNvPr id="7" name="TextBox 6">
            <a:extLst>
              <a:ext uri="{FF2B5EF4-FFF2-40B4-BE49-F238E27FC236}">
                <a16:creationId xmlns:a16="http://schemas.microsoft.com/office/drawing/2014/main" id="{6BCAE007-3E6E-F3A6-47B8-6C5A74541EEA}"/>
              </a:ext>
            </a:extLst>
          </p:cNvPr>
          <p:cNvSpPr txBox="1"/>
          <p:nvPr/>
        </p:nvSpPr>
        <p:spPr>
          <a:xfrm>
            <a:off x="770011" y="4305584"/>
            <a:ext cx="10817930" cy="830997"/>
          </a:xfrm>
          <a:prstGeom prst="rect">
            <a:avLst/>
          </a:prstGeom>
          <a:noFill/>
        </p:spPr>
        <p:txBody>
          <a:bodyPr wrap="square" rtlCol="0">
            <a:spAutoFit/>
          </a:bodyPr>
          <a:lstStyle/>
          <a:p>
            <a:r>
              <a:rPr lang="en-US" sz="2400" dirty="0"/>
              <a:t>We determined the booster that have carried the maximum payload using a subquery in the </a:t>
            </a:r>
            <a:r>
              <a:rPr lang="en-US" sz="2400" b="1" dirty="0"/>
              <a:t>WHERE</a:t>
            </a:r>
            <a:r>
              <a:rPr lang="en-US" sz="2400" dirty="0"/>
              <a:t> clause and the </a:t>
            </a:r>
            <a:r>
              <a:rPr lang="en-US" sz="2400" b="1" dirty="0"/>
              <a:t>MAX() </a:t>
            </a:r>
            <a:r>
              <a:rPr lang="en-US" sz="2400" dirty="0"/>
              <a:t>function.</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B9C7C89B-28CE-D653-EC5C-FD8F83BAD0AF}"/>
              </a:ext>
            </a:extLst>
          </p:cNvPr>
          <p:cNvPicPr>
            <a:picLocks noChangeAspect="1"/>
          </p:cNvPicPr>
          <p:nvPr/>
        </p:nvPicPr>
        <p:blipFill>
          <a:blip r:embed="rId3"/>
          <a:stretch>
            <a:fillRect/>
          </a:stretch>
        </p:blipFill>
        <p:spPr>
          <a:xfrm>
            <a:off x="770011" y="1591331"/>
            <a:ext cx="8554644" cy="3010320"/>
          </a:xfrm>
          <a:prstGeom prst="rect">
            <a:avLst/>
          </a:prstGeom>
        </p:spPr>
      </p:pic>
      <p:sp>
        <p:nvSpPr>
          <p:cNvPr id="7" name="TextBox 6">
            <a:extLst>
              <a:ext uri="{FF2B5EF4-FFF2-40B4-BE49-F238E27FC236}">
                <a16:creationId xmlns:a16="http://schemas.microsoft.com/office/drawing/2014/main" id="{898CCC27-C5B3-1041-E98F-9A64B9D396EF}"/>
              </a:ext>
            </a:extLst>
          </p:cNvPr>
          <p:cNvSpPr txBox="1"/>
          <p:nvPr/>
        </p:nvSpPr>
        <p:spPr>
          <a:xfrm>
            <a:off x="770010" y="5004262"/>
            <a:ext cx="9970033" cy="1200329"/>
          </a:xfrm>
          <a:prstGeom prst="rect">
            <a:avLst/>
          </a:prstGeom>
          <a:noFill/>
        </p:spPr>
        <p:txBody>
          <a:bodyPr wrap="square" rtlCol="0">
            <a:spAutoFit/>
          </a:bodyPr>
          <a:lstStyle/>
          <a:p>
            <a:r>
              <a:rPr lang="en-US" sz="2400" dirty="0"/>
              <a:t>We used a combinations of the </a:t>
            </a:r>
            <a:r>
              <a:rPr lang="en-US" sz="2400" b="1" dirty="0"/>
              <a:t>WHERE</a:t>
            </a:r>
            <a:r>
              <a:rPr lang="en-US" sz="2400" dirty="0"/>
              <a:t> clause, </a:t>
            </a:r>
            <a:r>
              <a:rPr lang="en-US" sz="2400" b="1" dirty="0"/>
              <a:t>LIKE</a:t>
            </a:r>
            <a:r>
              <a:rPr lang="en-US" sz="2400" dirty="0"/>
              <a:t>, </a:t>
            </a:r>
            <a:r>
              <a:rPr lang="en-US" sz="2400" b="1" dirty="0"/>
              <a:t>AND</a:t>
            </a:r>
            <a:r>
              <a:rPr lang="en-US" sz="2400" dirty="0"/>
              <a:t>, and </a:t>
            </a:r>
            <a:r>
              <a:rPr lang="en-US" sz="2400" b="1" dirty="0"/>
              <a:t>BETWEEN</a:t>
            </a:r>
            <a:r>
              <a:rPr lang="en-US" sz="2400" dirty="0"/>
              <a:t> conditions to filter for failed landing outcomes in drone ship, their booster versions, and launch site names for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black screen with white text&#10;&#10;Description automatically generated">
            <a:extLst>
              <a:ext uri="{FF2B5EF4-FFF2-40B4-BE49-F238E27FC236}">
                <a16:creationId xmlns:a16="http://schemas.microsoft.com/office/drawing/2014/main" id="{60C6CED9-AC8A-206B-A26F-5F3D81535D5F}"/>
              </a:ext>
            </a:extLst>
          </p:cNvPr>
          <p:cNvPicPr>
            <a:picLocks noChangeAspect="1"/>
          </p:cNvPicPr>
          <p:nvPr/>
        </p:nvPicPr>
        <p:blipFill>
          <a:blip r:embed="rId3"/>
          <a:stretch>
            <a:fillRect/>
          </a:stretch>
        </p:blipFill>
        <p:spPr>
          <a:xfrm>
            <a:off x="769814" y="1505047"/>
            <a:ext cx="4899466" cy="3133455"/>
          </a:xfrm>
          <a:prstGeom prst="rect">
            <a:avLst/>
          </a:prstGeom>
        </p:spPr>
      </p:pic>
      <p:sp>
        <p:nvSpPr>
          <p:cNvPr id="7" name="TextBox 6">
            <a:extLst>
              <a:ext uri="{FF2B5EF4-FFF2-40B4-BE49-F238E27FC236}">
                <a16:creationId xmlns:a16="http://schemas.microsoft.com/office/drawing/2014/main" id="{72AA880A-C5BD-73B2-AE9F-AC43B5B6809B}"/>
              </a:ext>
            </a:extLst>
          </p:cNvPr>
          <p:cNvSpPr txBox="1"/>
          <p:nvPr/>
        </p:nvSpPr>
        <p:spPr>
          <a:xfrm>
            <a:off x="6096000" y="1387278"/>
            <a:ext cx="5361972" cy="3595856"/>
          </a:xfrm>
          <a:prstGeom prst="rect">
            <a:avLst/>
          </a:prstGeom>
          <a:noFill/>
        </p:spPr>
        <p:txBody>
          <a:bodyPr wrap="square" rtlCol="0">
            <a:spAutoFit/>
          </a:bodyPr>
          <a:lstStyle/>
          <a:p>
            <a:pPr marL="342900" indent="-342900">
              <a:spcBef>
                <a:spcPts val="1400"/>
              </a:spcBef>
              <a:buFont typeface="Arial" panose="020B0604020202020204" pitchFamily="34" charset="0"/>
              <a:buChar char="•"/>
            </a:pPr>
            <a:r>
              <a:rPr lang="en-US" sz="2400" dirty="0"/>
              <a:t>We selected Landing outcomes and the </a:t>
            </a:r>
            <a:r>
              <a:rPr lang="en-US" sz="2400" b="1" dirty="0"/>
              <a:t>COUNT</a:t>
            </a:r>
            <a:r>
              <a:rPr lang="en-US" sz="2400" dirty="0"/>
              <a:t> of landing outcomes from the data and used the </a:t>
            </a:r>
            <a:r>
              <a:rPr lang="en-US" sz="2400" b="1" dirty="0"/>
              <a:t>WHERE</a:t>
            </a:r>
            <a:r>
              <a:rPr lang="en-US" sz="2400" dirty="0"/>
              <a:t> clause to filter for landing outcomes </a:t>
            </a:r>
            <a:r>
              <a:rPr lang="en-US" sz="2400" b="1" dirty="0"/>
              <a:t>BETWEEN</a:t>
            </a:r>
            <a:r>
              <a:rPr lang="en-US" sz="2400" dirty="0"/>
              <a:t> 2010-06-04 to 2010-03-20.</a:t>
            </a:r>
          </a:p>
          <a:p>
            <a:pPr marL="342900" indent="-342900">
              <a:spcBef>
                <a:spcPts val="1400"/>
              </a:spcBef>
              <a:buFont typeface="Arial" panose="020B0604020202020204" pitchFamily="34" charset="0"/>
              <a:buChar char="•"/>
            </a:pPr>
            <a:r>
              <a:rPr lang="en-US" sz="2400" dirty="0"/>
              <a:t>We applied the </a:t>
            </a:r>
            <a:r>
              <a:rPr lang="en-US" sz="2400" b="1" dirty="0"/>
              <a:t>GROUP BY </a:t>
            </a:r>
            <a:r>
              <a:rPr lang="en-US" sz="2400" dirty="0"/>
              <a:t>clause to group the landing outcomes and the </a:t>
            </a:r>
            <a:r>
              <a:rPr lang="en-US" sz="2400" b="1" dirty="0"/>
              <a:t>ORDER BY </a:t>
            </a:r>
            <a:r>
              <a:rPr lang="en-US" sz="2400" dirty="0"/>
              <a:t>clause to order the grouped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8881" y="785116"/>
            <a:ext cx="10909640" cy="10612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dirty="0">
                <a:solidFill>
                  <a:srgbClr val="0070C0"/>
                </a:solidFill>
                <a:latin typeface="Abadi" panose="020B0604020104020204" pitchFamily="34" charset="0"/>
                <a:ea typeface="+mj-ea"/>
                <a:cs typeface="+mj-cs"/>
              </a:rPr>
              <a:t>Launch Sites in World Map</a:t>
            </a:r>
            <a:endParaRPr lang="en-US" sz="6600" kern="1200" dirty="0">
              <a:solidFill>
                <a:srgbClr val="0070C0"/>
              </a:solidFill>
              <a:latin typeface="Abadi" panose="020B0604020104020204" pitchFamily="34" charset="0"/>
              <a:ea typeface="+mj-ea"/>
              <a:cs typeface="+mj-cs"/>
            </a:endParaRP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the world&#10;&#10;Description automatically generated">
            <a:extLst>
              <a:ext uri="{FF2B5EF4-FFF2-40B4-BE49-F238E27FC236}">
                <a16:creationId xmlns:a16="http://schemas.microsoft.com/office/drawing/2014/main" id="{01389B12-602B-AD6A-2B6C-6B8249130165}"/>
              </a:ext>
            </a:extLst>
          </p:cNvPr>
          <p:cNvPicPr>
            <a:picLocks noChangeAspect="1"/>
          </p:cNvPicPr>
          <p:nvPr/>
        </p:nvPicPr>
        <p:blipFill>
          <a:blip r:embed="rId2"/>
          <a:stretch>
            <a:fillRect/>
          </a:stretch>
        </p:blipFill>
        <p:spPr>
          <a:xfrm>
            <a:off x="1030778" y="2593571"/>
            <a:ext cx="10323022" cy="363349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8881" y="630936"/>
            <a:ext cx="10909640" cy="10396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dirty="0">
                <a:solidFill>
                  <a:srgbClr val="0070C0"/>
                </a:solidFill>
                <a:latin typeface="Abadi" panose="020B0604020104020204" pitchFamily="34" charset="0"/>
                <a:ea typeface="+mj-ea"/>
                <a:cs typeface="+mj-cs"/>
              </a:rPr>
              <a:t>Red-Green Colored Map</a:t>
            </a:r>
            <a:endParaRPr lang="en-US" sz="6600" kern="1200" dirty="0">
              <a:solidFill>
                <a:srgbClr val="0070C0"/>
              </a:solidFill>
              <a:latin typeface="Abadi" panose="020B0604020104020204" pitchFamily="34" charset="0"/>
              <a:ea typeface="+mj-ea"/>
              <a:cs typeface="+mj-cs"/>
            </a:endParaRPr>
          </a:p>
        </p:txBody>
      </p:sp>
      <p:sp>
        <p:nvSpPr>
          <p:cNvPr id="15"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B4CD6FFE-CDEC-36B1-C688-5656F6491474}"/>
              </a:ext>
            </a:extLst>
          </p:cNvPr>
          <p:cNvPicPr>
            <a:picLocks noChangeAspect="1"/>
          </p:cNvPicPr>
          <p:nvPr/>
        </p:nvPicPr>
        <p:blipFill>
          <a:blip r:embed="rId2"/>
          <a:stretch>
            <a:fillRect/>
          </a:stretch>
        </p:blipFill>
        <p:spPr>
          <a:xfrm>
            <a:off x="1213659" y="2450147"/>
            <a:ext cx="9709266" cy="362826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444160" y="262833"/>
            <a:ext cx="10909640" cy="10379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rgbClr val="0070C0"/>
                </a:solidFill>
                <a:latin typeface="Abadi" panose="020B0604020104020204" pitchFamily="34" charset="0"/>
                <a:ea typeface="+mj-ea"/>
                <a:cs typeface="+mj-cs"/>
              </a:rPr>
              <a:t>Landmark Distance Map</a:t>
            </a:r>
          </a:p>
        </p:txBody>
      </p:sp>
      <p:sp>
        <p:nvSpPr>
          <p:cNvPr id="15"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lage of a map&#10;&#10;Description automatically generated">
            <a:extLst>
              <a:ext uri="{FF2B5EF4-FFF2-40B4-BE49-F238E27FC236}">
                <a16:creationId xmlns:a16="http://schemas.microsoft.com/office/drawing/2014/main" id="{181911C9-87C8-8A4E-F9FD-EEBD04996937}"/>
              </a:ext>
            </a:extLst>
          </p:cNvPr>
          <p:cNvPicPr>
            <a:picLocks noChangeAspect="1"/>
          </p:cNvPicPr>
          <p:nvPr/>
        </p:nvPicPr>
        <p:blipFill>
          <a:blip r:embed="rId2"/>
          <a:stretch>
            <a:fillRect/>
          </a:stretch>
        </p:blipFill>
        <p:spPr>
          <a:xfrm>
            <a:off x="838201" y="2443450"/>
            <a:ext cx="10267604" cy="39129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8881" y="557392"/>
            <a:ext cx="10909640" cy="10047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dirty="0">
                <a:solidFill>
                  <a:srgbClr val="0070C0"/>
                </a:solidFill>
                <a:latin typeface="Abadi" panose="020B0604020104020204" pitchFamily="34" charset="0"/>
                <a:ea typeface="+mj-ea"/>
                <a:cs typeface="+mj-cs"/>
              </a:rPr>
              <a:t>Plotly Title of Dashboard</a:t>
            </a:r>
            <a:endParaRPr lang="en-US" sz="6600" kern="1200" dirty="0">
              <a:solidFill>
                <a:srgbClr val="0070C0"/>
              </a:solidFill>
              <a:latin typeface="Abadi" panose="020B0604020104020204" pitchFamily="34" charset="0"/>
              <a:ea typeface="+mj-ea"/>
              <a:cs typeface="+mj-cs"/>
            </a:endParaRPr>
          </a:p>
        </p:txBody>
      </p:sp>
      <p:sp>
        <p:nvSpPr>
          <p:cNvPr id="15"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B45E9D74-ED99-F2B8-93FB-1E0AF737957C}"/>
              </a:ext>
            </a:extLst>
          </p:cNvPr>
          <p:cNvPicPr>
            <a:picLocks noChangeAspect="1"/>
          </p:cNvPicPr>
          <p:nvPr/>
        </p:nvPicPr>
        <p:blipFill>
          <a:blip r:embed="rId2"/>
          <a:stretch>
            <a:fillRect/>
          </a:stretch>
        </p:blipFill>
        <p:spPr>
          <a:xfrm>
            <a:off x="1197034" y="2594610"/>
            <a:ext cx="9642762" cy="360692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857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23848"/>
            <a:ext cx="10802379" cy="4803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0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q"/>
            </a:pPr>
            <a:r>
              <a:rPr lang="en-US" sz="2000" dirty="0">
                <a:solidFill>
                  <a:schemeClr val="accent3">
                    <a:lumMod val="25000"/>
                  </a:schemeClr>
                </a:solidFill>
                <a:latin typeface="Abadi" panose="020B0604020104020204" pitchFamily="34" charset="0"/>
              </a:rPr>
              <a:t> What factors determine if the rocket will land successfully?</a:t>
            </a:r>
          </a:p>
          <a:p>
            <a:pPr lvl="1">
              <a:spcBef>
                <a:spcPts val="1400"/>
              </a:spcBef>
              <a:buFont typeface="Wingdings" panose="05000000000000000000" pitchFamily="2" charset="2"/>
              <a:buChar char="q"/>
            </a:pPr>
            <a:r>
              <a:rPr lang="en-US" sz="2000" dirty="0">
                <a:solidFill>
                  <a:schemeClr val="accent3">
                    <a:lumMod val="25000"/>
                  </a:schemeClr>
                </a:solidFill>
                <a:latin typeface="Abadi" panose="020B0604020104020204" pitchFamily="34" charset="0"/>
              </a:rPr>
              <a:t> The interaction amongst various features that determine the success rate of a successful landing.</a:t>
            </a:r>
          </a:p>
          <a:p>
            <a:pPr lvl="1">
              <a:spcBef>
                <a:spcPts val="1400"/>
              </a:spcBef>
              <a:buFont typeface="Wingdings" panose="05000000000000000000" pitchFamily="2" charset="2"/>
              <a:buChar char="q"/>
            </a:pPr>
            <a:r>
              <a:rPr lang="en-US" sz="2000" dirty="0">
                <a:solidFill>
                  <a:schemeClr val="accent3">
                    <a:lumMod val="25000"/>
                  </a:schemeClr>
                </a:solidFill>
                <a:latin typeface="Abadi" panose="020B0604020104020204" pitchFamily="34" charset="0"/>
              </a:rPr>
              <a:t> What operating conditions needs to be in place to ensure a successful landing program.</a:t>
            </a:r>
          </a:p>
          <a:p>
            <a:pPr marL="0" indent="0">
              <a:spcBef>
                <a:spcPts val="1400"/>
              </a:spcBef>
              <a:buNone/>
            </a:pP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38882" y="212137"/>
            <a:ext cx="10909640" cy="959819"/>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dirty="0">
                <a:solidFill>
                  <a:srgbClr val="0070C0"/>
                </a:solidFill>
                <a:latin typeface="Abadi" panose="020B0604020104020204" pitchFamily="34" charset="0"/>
                <a:ea typeface="+mj-ea"/>
                <a:cs typeface="+mj-cs"/>
              </a:rPr>
              <a:t>Dashboard Piechart- Plotly</a:t>
            </a:r>
            <a:endParaRPr lang="en-US" sz="6600" kern="1200" dirty="0">
              <a:solidFill>
                <a:srgbClr val="0070C0"/>
              </a:solidFill>
              <a:latin typeface="Abadi" panose="020B0604020104020204" pitchFamily="34" charset="0"/>
              <a:ea typeface="+mj-ea"/>
              <a:cs typeface="+mj-cs"/>
            </a:endParaRPr>
          </a:p>
        </p:txBody>
      </p:sp>
      <p:sp>
        <p:nvSpPr>
          <p:cNvPr id="15"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e chart with numbers and a few percentages&#10;&#10;Description automatically generated">
            <a:extLst>
              <a:ext uri="{FF2B5EF4-FFF2-40B4-BE49-F238E27FC236}">
                <a16:creationId xmlns:a16="http://schemas.microsoft.com/office/drawing/2014/main" id="{DF1917FA-8103-C94C-0A79-EF064D86E131}"/>
              </a:ext>
            </a:extLst>
          </p:cNvPr>
          <p:cNvPicPr>
            <a:picLocks noChangeAspect="1"/>
          </p:cNvPicPr>
          <p:nvPr/>
        </p:nvPicPr>
        <p:blipFill>
          <a:blip r:embed="rId2"/>
          <a:stretch>
            <a:fillRect/>
          </a:stretch>
        </p:blipFill>
        <p:spPr>
          <a:xfrm>
            <a:off x="881149" y="2463546"/>
            <a:ext cx="10174778" cy="389280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8881" y="829543"/>
            <a:ext cx="10909640" cy="9989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dirty="0">
                <a:solidFill>
                  <a:srgbClr val="0070C0"/>
                </a:solidFill>
                <a:latin typeface="Abadi" panose="020B0604020104020204" pitchFamily="34" charset="0"/>
                <a:ea typeface="+mj-ea"/>
                <a:cs typeface="+mj-cs"/>
              </a:rPr>
              <a:t>Dashboard Scatter Plot</a:t>
            </a:r>
            <a:endParaRPr lang="en-US" sz="6600" kern="1200" dirty="0">
              <a:solidFill>
                <a:srgbClr val="0070C0"/>
              </a:solidFill>
              <a:latin typeface="Abadi" panose="020B0604020104020204" pitchFamily="34" charset="0"/>
              <a:ea typeface="+mj-ea"/>
              <a:cs typeface="+mj-cs"/>
            </a:endParaRPr>
          </a:p>
        </p:txBody>
      </p:sp>
      <p:sp>
        <p:nvSpPr>
          <p:cNvPr id="19"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colored dots&#10;&#10;Description automatically generated">
            <a:extLst>
              <a:ext uri="{FF2B5EF4-FFF2-40B4-BE49-F238E27FC236}">
                <a16:creationId xmlns:a16="http://schemas.microsoft.com/office/drawing/2014/main" id="{D3CC3F22-535D-0BFB-6957-9944F52A4F2C}"/>
              </a:ext>
            </a:extLst>
          </p:cNvPr>
          <p:cNvPicPr>
            <a:picLocks noChangeAspect="1"/>
          </p:cNvPicPr>
          <p:nvPr/>
        </p:nvPicPr>
        <p:blipFill>
          <a:blip r:embed="rId2"/>
          <a:stretch>
            <a:fillRect/>
          </a:stretch>
        </p:blipFill>
        <p:spPr>
          <a:xfrm>
            <a:off x="1004403" y="2452802"/>
            <a:ext cx="5606598" cy="340794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6" name="TextBox 5">
            <a:extLst>
              <a:ext uri="{FF2B5EF4-FFF2-40B4-BE49-F238E27FC236}">
                <a16:creationId xmlns:a16="http://schemas.microsoft.com/office/drawing/2014/main" id="{37F9B80E-EE92-27F3-87F3-FDF56A3EC9C6}"/>
              </a:ext>
            </a:extLst>
          </p:cNvPr>
          <p:cNvSpPr txBox="1"/>
          <p:nvPr/>
        </p:nvSpPr>
        <p:spPr>
          <a:xfrm>
            <a:off x="7464829" y="3241964"/>
            <a:ext cx="4083692" cy="1384995"/>
          </a:xfrm>
          <a:prstGeom prst="rect">
            <a:avLst/>
          </a:prstGeom>
          <a:noFill/>
        </p:spPr>
        <p:txBody>
          <a:bodyPr wrap="square" rtlCol="0">
            <a:spAutoFit/>
          </a:bodyPr>
          <a:lstStyle/>
          <a:p>
            <a:r>
              <a:rPr lang="en-US" sz="2800" dirty="0"/>
              <a:t>Here, we create a scatter plot of Payload Mass with Respect to Class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screen shot of a computer program&#10;&#10;Description automatically generated">
            <a:extLst>
              <a:ext uri="{FF2B5EF4-FFF2-40B4-BE49-F238E27FC236}">
                <a16:creationId xmlns:a16="http://schemas.microsoft.com/office/drawing/2014/main" id="{AB76F8FF-CF12-B321-847A-44924E8B004A}"/>
              </a:ext>
            </a:extLst>
          </p:cNvPr>
          <p:cNvPicPr>
            <a:picLocks noChangeAspect="1"/>
          </p:cNvPicPr>
          <p:nvPr/>
        </p:nvPicPr>
        <p:blipFill>
          <a:blip r:embed="rId3"/>
          <a:stretch>
            <a:fillRect/>
          </a:stretch>
        </p:blipFill>
        <p:spPr>
          <a:xfrm>
            <a:off x="770011" y="1934279"/>
            <a:ext cx="5763793" cy="2986856"/>
          </a:xfrm>
          <a:prstGeom prst="rect">
            <a:avLst/>
          </a:prstGeom>
        </p:spPr>
      </p:pic>
      <p:sp>
        <p:nvSpPr>
          <p:cNvPr id="6" name="TextBox 5">
            <a:extLst>
              <a:ext uri="{FF2B5EF4-FFF2-40B4-BE49-F238E27FC236}">
                <a16:creationId xmlns:a16="http://schemas.microsoft.com/office/drawing/2014/main" id="{F4BC5AEB-685F-CA19-6F88-D6A953F3FAC0}"/>
              </a:ext>
            </a:extLst>
          </p:cNvPr>
          <p:cNvSpPr txBox="1"/>
          <p:nvPr/>
        </p:nvSpPr>
        <p:spPr>
          <a:xfrm>
            <a:off x="7049193" y="1934279"/>
            <a:ext cx="4236418" cy="1569660"/>
          </a:xfrm>
          <a:prstGeom prst="rect">
            <a:avLst/>
          </a:prstGeom>
          <a:noFill/>
        </p:spPr>
        <p:txBody>
          <a:bodyPr wrap="square" rtlCol="0">
            <a:spAutoFit/>
          </a:bodyPr>
          <a:lstStyle/>
          <a:p>
            <a:r>
              <a:rPr lang="en-US" sz="2400" dirty="0"/>
              <a:t>Here, we observe that the </a:t>
            </a:r>
            <a:r>
              <a:rPr lang="en-US" sz="2400" b="1" dirty="0"/>
              <a:t>Decision Tree Algorithm </a:t>
            </a:r>
            <a:r>
              <a:rPr lang="en-US" sz="2400" dirty="0"/>
              <a:t>is best suited in this case, as it has highest model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A7600F6C-420B-9EB0-EC03-0639AEDD808D}"/>
              </a:ext>
            </a:extLst>
          </p:cNvPr>
          <p:cNvPicPr>
            <a:picLocks noChangeAspect="1"/>
          </p:cNvPicPr>
          <p:nvPr/>
        </p:nvPicPr>
        <p:blipFill>
          <a:blip r:embed="rId3"/>
          <a:stretch>
            <a:fillRect/>
          </a:stretch>
        </p:blipFill>
        <p:spPr>
          <a:xfrm>
            <a:off x="770011" y="1398315"/>
            <a:ext cx="5029902" cy="4324954"/>
          </a:xfrm>
          <a:prstGeom prst="rect">
            <a:avLst/>
          </a:prstGeom>
        </p:spPr>
      </p:pic>
      <p:sp>
        <p:nvSpPr>
          <p:cNvPr id="6" name="TextBox 5">
            <a:extLst>
              <a:ext uri="{FF2B5EF4-FFF2-40B4-BE49-F238E27FC236}">
                <a16:creationId xmlns:a16="http://schemas.microsoft.com/office/drawing/2014/main" id="{2BBAF5B7-8DAB-D9F9-74D9-51CF6A141EB7}"/>
              </a:ext>
            </a:extLst>
          </p:cNvPr>
          <p:cNvSpPr txBox="1"/>
          <p:nvPr/>
        </p:nvSpPr>
        <p:spPr>
          <a:xfrm>
            <a:off x="6096000" y="1612669"/>
            <a:ext cx="5325989" cy="2677656"/>
          </a:xfrm>
          <a:prstGeom prst="rect">
            <a:avLst/>
          </a:prstGeom>
          <a:noFill/>
        </p:spPr>
        <p:txBody>
          <a:bodyPr wrap="square" rtlCol="0">
            <a:spAutoFit/>
          </a:bodyPr>
          <a:lstStyle/>
          <a:p>
            <a:r>
              <a:rPr lang="en-US" sz="24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ADAD68B2-3BD9-3A20-35D0-12DE227EFF6A}"/>
              </a:ext>
            </a:extLst>
          </p:cNvPr>
          <p:cNvSpPr txBox="1"/>
          <p:nvPr/>
        </p:nvSpPr>
        <p:spPr>
          <a:xfrm>
            <a:off x="770011" y="1645920"/>
            <a:ext cx="10103036" cy="4221669"/>
          </a:xfrm>
          <a:prstGeom prst="rect">
            <a:avLst/>
          </a:prstGeom>
          <a:noFill/>
        </p:spPr>
        <p:txBody>
          <a:bodyPr wrap="square" rtlCol="0">
            <a:spAutoFit/>
          </a:bodyPr>
          <a:lstStyle/>
          <a:p>
            <a:r>
              <a:rPr lang="en-US" sz="2400" dirty="0"/>
              <a:t>So, we can conclude that, </a:t>
            </a:r>
          </a:p>
          <a:p>
            <a:pPr marL="285750" indent="-28575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The larger the flight amount at a launch site, the greater the success rate at a launch site.</a:t>
            </a:r>
          </a:p>
          <a:p>
            <a:pPr marL="285750" indent="-285750">
              <a:lnSpc>
                <a:spcPct val="100000"/>
              </a:lnSpc>
              <a:spcBef>
                <a:spcPts val="1400"/>
              </a:spcBef>
              <a:buFont typeface="Arial" panose="020B0604020202020204" pitchFamily="34" charset="0"/>
              <a:buChar char="•"/>
            </a:pPr>
            <a:r>
              <a:rPr lang="en-US" sz="2400" dirty="0">
                <a:latin typeface="Abadi" panose="020B0604020104020204" pitchFamily="34" charset="0"/>
              </a:rPr>
              <a:t>Launch success rate started to increase in 2013 till 2020.</a:t>
            </a:r>
          </a:p>
          <a:p>
            <a:pPr marL="285750" indent="-28575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Orbits </a:t>
            </a:r>
            <a:r>
              <a:rPr lang="en-US" sz="2400" dirty="0">
                <a:latin typeface="Abadi" panose="020B0604020104020204" pitchFamily="34" charset="0"/>
              </a:rPr>
              <a:t>ES-L1, GEO, HEO, SSO, VLEO had the most success rate.</a:t>
            </a:r>
            <a:endParaRPr lang="en-US" sz="2400" dirty="0">
              <a:solidFill>
                <a:schemeClr val="accent3">
                  <a:lumMod val="25000"/>
                </a:schemeClr>
              </a:solidFill>
              <a:latin typeface="Abadi" panose="020B0604020104020204" pitchFamily="34" charset="0"/>
            </a:endParaRPr>
          </a:p>
          <a:p>
            <a:pPr marL="285750" indent="-28575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KSC LC-39A had the most successful launches of any sites.</a:t>
            </a:r>
          </a:p>
          <a:p>
            <a:pPr marL="285750" indent="-28575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The Decision tree classifier is the best machine learning algorithm for this task.</a:t>
            </a:r>
          </a:p>
          <a:p>
            <a:endParaRPr lang="en-US" dirty="0"/>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descr="A screenshot of a computer program&#10;&#10;Description automatically generated">
            <a:extLst>
              <a:ext uri="{FF2B5EF4-FFF2-40B4-BE49-F238E27FC236}">
                <a16:creationId xmlns:a16="http://schemas.microsoft.com/office/drawing/2014/main" id="{F48EC080-B797-9FB5-74C8-92C3C351171A}"/>
              </a:ext>
            </a:extLst>
          </p:cNvPr>
          <p:cNvPicPr>
            <a:picLocks noChangeAspect="1"/>
          </p:cNvPicPr>
          <p:nvPr/>
        </p:nvPicPr>
        <p:blipFill>
          <a:blip r:embed="rId4"/>
          <a:stretch>
            <a:fillRect/>
          </a:stretch>
        </p:blipFill>
        <p:spPr>
          <a:xfrm>
            <a:off x="770010" y="1772147"/>
            <a:ext cx="4151125" cy="3797379"/>
          </a:xfrm>
          <a:prstGeom prst="rect">
            <a:avLst/>
          </a:prstGeom>
        </p:spPr>
      </p:pic>
      <p:sp>
        <p:nvSpPr>
          <p:cNvPr id="4" name="TextBox 3">
            <a:extLst>
              <a:ext uri="{FF2B5EF4-FFF2-40B4-BE49-F238E27FC236}">
                <a16:creationId xmlns:a16="http://schemas.microsoft.com/office/drawing/2014/main" id="{414CF45A-B8D1-2BC5-91E3-E59A0D58A770}"/>
              </a:ext>
            </a:extLst>
          </p:cNvPr>
          <p:cNvSpPr txBox="1"/>
          <p:nvPr/>
        </p:nvSpPr>
        <p:spPr>
          <a:xfrm>
            <a:off x="5353396" y="1772147"/>
            <a:ext cx="5153891"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In this project we conduct the SQL queries from Jupyter Notebook. To do this, we connect SQL (Db2), more specifically sqlite (version 3) to python Jupyter notebook.</a:t>
            </a:r>
          </a:p>
          <a:p>
            <a:endParaRPr lang="en-US" sz="2400" dirty="0"/>
          </a:p>
          <a:p>
            <a:pPr marL="285750" indent="-285750">
              <a:buFont typeface="Arial" panose="020B0604020202020204" pitchFamily="34" charset="0"/>
              <a:buChar char="•"/>
            </a:pPr>
            <a:r>
              <a:rPr lang="en-US" sz="2400" dirty="0"/>
              <a:t>The diagram attached below the codes to connect the SQL data base and python notebook.</a:t>
            </a: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10421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2607" y="1825624"/>
            <a:ext cx="11493062" cy="4717065"/>
          </a:xfrm>
          <a:prstGeom prst="rect">
            <a:avLst/>
          </a:prstGeom>
        </p:spPr>
        <p:txBody>
          <a:bodyPr/>
          <a:lstStyle/>
          <a:p>
            <a:pPr>
              <a:lnSpc>
                <a:spcPct val="100000"/>
              </a:lnSpc>
              <a:spcBef>
                <a:spcPts val="1400"/>
              </a:spcBef>
            </a:pPr>
            <a:r>
              <a:rPr lang="en-US" dirty="0">
                <a:solidFill>
                  <a:schemeClr val="accent3">
                    <a:lumMod val="25000"/>
                  </a:schemeClr>
                </a:solidFill>
                <a:latin typeface="Abadi" panose="020B0604020104020204" pitchFamily="34" charset="0"/>
              </a:rPr>
              <a:t>Data Collection Steps Followed in Project are:</a:t>
            </a: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lgn="just">
              <a:lnSpc>
                <a:spcPct val="100000"/>
              </a:lnSpc>
              <a:spcBef>
                <a:spcPts val="600"/>
              </a:spcBef>
              <a:buFont typeface="Wingdings" panose="05000000000000000000" pitchFamily="2" charset="2"/>
              <a:buChar char="q"/>
            </a:pPr>
            <a:r>
              <a:rPr lang="en-US" sz="18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600"/>
              </a:spcBef>
              <a:buFont typeface="Wingdings" panose="05000000000000000000" pitchFamily="2" charset="2"/>
              <a:buChar char="q"/>
            </a:pPr>
            <a:r>
              <a:rPr lang="en-US" sz="2000" dirty="0">
                <a:solidFill>
                  <a:schemeClr val="accent3">
                    <a:lumMod val="25000"/>
                  </a:schemeClr>
                </a:solidFill>
                <a:latin typeface="Abadi" panose="020B0604020104020204" pitchFamily="34" charset="0"/>
              </a:rPr>
              <a:t>   Next, we scrap the response as Json by .json(), turn into a dataframe using .json_normalize().</a:t>
            </a:r>
          </a:p>
          <a:p>
            <a:pPr lvl="1" algn="just">
              <a:lnSpc>
                <a:spcPct val="100000"/>
              </a:lnSpc>
              <a:spcBef>
                <a:spcPts val="600"/>
              </a:spcBef>
              <a:buFont typeface="Wingdings" panose="05000000000000000000" pitchFamily="2" charset="2"/>
              <a:buChar char="q"/>
            </a:pPr>
            <a:r>
              <a:rPr lang="en-US" sz="2000" dirty="0">
                <a:solidFill>
                  <a:schemeClr val="accent3">
                    <a:lumMod val="25000"/>
                  </a:schemeClr>
                </a:solidFill>
                <a:latin typeface="Abadi" panose="020B0604020104020204" pitchFamily="34" charset="0"/>
              </a:rPr>
              <a:t>   We then cleaned the data, checked for missing values and fill in missing values where 	necessary.</a:t>
            </a:r>
          </a:p>
          <a:p>
            <a:pPr lvl="1" algn="just">
              <a:lnSpc>
                <a:spcPct val="100000"/>
              </a:lnSpc>
              <a:spcBef>
                <a:spcPts val="600"/>
              </a:spcBef>
              <a:buFont typeface="Wingdings" panose="05000000000000000000" pitchFamily="2" charset="2"/>
              <a:buChar char="q"/>
            </a:pPr>
            <a:r>
              <a:rPr lang="en-US" sz="2000" dirty="0">
                <a:solidFill>
                  <a:schemeClr val="accent3">
                    <a:lumMod val="25000"/>
                  </a:schemeClr>
                </a:solidFill>
                <a:latin typeface="Abadi" panose="020B0604020104020204" pitchFamily="34" charset="0"/>
              </a:rPr>
              <a:t>   We performed web scraping from Wikipedia for Falcon 9 launch records with   BeautifulSoup. </a:t>
            </a:r>
          </a:p>
          <a:p>
            <a:pPr lvl="1" algn="just">
              <a:lnSpc>
                <a:spcPct val="100000"/>
              </a:lnSpc>
              <a:spcBef>
                <a:spcPts val="1200"/>
              </a:spcBef>
              <a:buFont typeface="Wingdings" panose="05000000000000000000" pitchFamily="2" charset="2"/>
              <a:buChar char="q"/>
            </a:pPr>
            <a:r>
              <a:rPr lang="en-US" sz="2000" dirty="0">
                <a:solidFill>
                  <a:schemeClr val="accent3">
                    <a:lumMod val="25000"/>
                  </a:schemeClr>
                </a:solidFill>
                <a:latin typeface="Abadi" panose="020B0604020104020204" pitchFamily="34" charset="0"/>
              </a:rPr>
              <a:t>   Goal was to extract the records as HTML table, parse the table, convert it  to a dataframe for 	future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907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265539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r>
              <a:rPr lang="en-US" sz="2400" dirty="0"/>
              <a:t>To get the link </a:t>
            </a:r>
            <a:r>
              <a:rPr lang="en-US" sz="2400" dirty="0">
                <a:hlinkClick r:id="rId3"/>
              </a:rPr>
              <a:t>Click Here</a:t>
            </a:r>
            <a:endParaRPr lang="en-US" sz="2400"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7913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7C4F9541-CD0F-1D44-9370-429E17F587AA}"/>
              </a:ext>
            </a:extLst>
          </p:cNvPr>
          <p:cNvPicPr>
            <a:picLocks noChangeAspect="1"/>
          </p:cNvPicPr>
          <p:nvPr/>
        </p:nvPicPr>
        <p:blipFill>
          <a:blip r:embed="rId4"/>
          <a:stretch>
            <a:fillRect/>
          </a:stretch>
        </p:blipFill>
        <p:spPr>
          <a:xfrm>
            <a:off x="5918785" y="1792288"/>
            <a:ext cx="5460999"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 get the link </a:t>
            </a:r>
            <a:r>
              <a:rPr lang="en-US" sz="2200" dirty="0">
                <a:solidFill>
                  <a:schemeClr val="accent3">
                    <a:lumMod val="25000"/>
                  </a:schemeClr>
                </a:solidFill>
                <a:latin typeface="Abadi" panose="020B0604020104020204" pitchFamily="34" charset="0"/>
                <a:hlinkClick r:id="rId3"/>
              </a:rPr>
              <a:t>Click Here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Picture 4">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792288"/>
            <a:ext cx="5461000"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273</TotalTime>
  <Words>1720</Words>
  <Application>Microsoft Office PowerPoint</Application>
  <PresentationFormat>Widescreen</PresentationFormat>
  <Paragraphs>216</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Aniket Chakraborty</cp:lastModifiedBy>
  <cp:revision>242</cp:revision>
  <dcterms:created xsi:type="dcterms:W3CDTF">2021-04-29T18:58:34Z</dcterms:created>
  <dcterms:modified xsi:type="dcterms:W3CDTF">2023-11-02T09:15:09Z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